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5" r:id="rId2"/>
    <p:sldId id="257" r:id="rId3"/>
    <p:sldId id="275" r:id="rId4"/>
    <p:sldId id="259" r:id="rId5"/>
    <p:sldId id="260" r:id="rId6"/>
    <p:sldId id="266" r:id="rId7"/>
    <p:sldId id="261" r:id="rId8"/>
    <p:sldId id="267" r:id="rId9"/>
    <p:sldId id="268" r:id="rId10"/>
    <p:sldId id="262" r:id="rId11"/>
    <p:sldId id="269" r:id="rId12"/>
    <p:sldId id="263" r:id="rId13"/>
    <p:sldId id="270" r:id="rId14"/>
    <p:sldId id="264" r:id="rId15"/>
    <p:sldId id="271" r:id="rId16"/>
    <p:sldId id="272" r:id="rId17"/>
    <p:sldId id="273" r:id="rId18"/>
    <p:sldId id="274" r:id="rId19"/>
    <p:sldId id="276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66"/>
    <a:srgbClr val="00CC00"/>
    <a:srgbClr val="66FF66"/>
    <a:srgbClr val="33CC33"/>
    <a:srgbClr val="99FF33"/>
    <a:srgbClr val="808000"/>
    <a:srgbClr val="CC9900"/>
    <a:srgbClr val="006600"/>
    <a:srgbClr val="FFCC99"/>
    <a:srgbClr val="FFFF99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4" d="100"/>
          <a:sy n="64" d="100"/>
        </p:scale>
        <p:origin x="-1482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72FAE4-457A-4749-B4F0-2103829D0EA1}" type="datetimeFigureOut">
              <a:rPr lang="ru-RU" smtClean="0"/>
              <a:pPr/>
              <a:t>12.01.2020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EAEFB-3F03-49D6-85BF-04187ED23C4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703700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72FAE4-457A-4749-B4F0-2103829D0EA1}" type="datetimeFigureOut">
              <a:rPr lang="ru-RU" smtClean="0"/>
              <a:pPr/>
              <a:t>12.01.2020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EAEFB-3F03-49D6-85BF-04187ED23C4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570169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72FAE4-457A-4749-B4F0-2103829D0EA1}" type="datetimeFigureOut">
              <a:rPr lang="ru-RU" smtClean="0"/>
              <a:pPr/>
              <a:t>12.01.2020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EAEFB-3F03-49D6-85BF-04187ED23C4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459907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72FAE4-457A-4749-B4F0-2103829D0EA1}" type="datetimeFigureOut">
              <a:rPr lang="ru-RU" smtClean="0"/>
              <a:pPr/>
              <a:t>12.01.2020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EAEFB-3F03-49D6-85BF-04187ED23C4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829905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72FAE4-457A-4749-B4F0-2103829D0EA1}" type="datetimeFigureOut">
              <a:rPr lang="ru-RU" smtClean="0"/>
              <a:pPr/>
              <a:t>12.01.2020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EAEFB-3F03-49D6-85BF-04187ED23C4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64726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72FAE4-457A-4749-B4F0-2103829D0EA1}" type="datetimeFigureOut">
              <a:rPr lang="ru-RU" smtClean="0"/>
              <a:pPr/>
              <a:t>12.01.2020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EAEFB-3F03-49D6-85BF-04187ED23C4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718379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72FAE4-457A-4749-B4F0-2103829D0EA1}" type="datetimeFigureOut">
              <a:rPr lang="ru-RU" smtClean="0"/>
              <a:pPr/>
              <a:t>12.01.2020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EAEFB-3F03-49D6-85BF-04187ED23C4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252135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72FAE4-457A-4749-B4F0-2103829D0EA1}" type="datetimeFigureOut">
              <a:rPr lang="ru-RU" smtClean="0"/>
              <a:pPr/>
              <a:t>12.01.2020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EAEFB-3F03-49D6-85BF-04187ED23C4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45881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72FAE4-457A-4749-B4F0-2103829D0EA1}" type="datetimeFigureOut">
              <a:rPr lang="ru-RU" smtClean="0"/>
              <a:pPr/>
              <a:t>12.01.2020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EAEFB-3F03-49D6-85BF-04187ED23C4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218984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72FAE4-457A-4749-B4F0-2103829D0EA1}" type="datetimeFigureOut">
              <a:rPr lang="ru-RU" smtClean="0"/>
              <a:pPr/>
              <a:t>12.01.2020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EAEFB-3F03-49D6-85BF-04187ED23C4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480188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72FAE4-457A-4749-B4F0-2103829D0EA1}" type="datetimeFigureOut">
              <a:rPr lang="ru-RU" smtClean="0"/>
              <a:pPr/>
              <a:t>12.01.2020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EAEFB-3F03-49D6-85BF-04187ED23C4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072929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72FAE4-457A-4749-B4F0-2103829D0EA1}" type="datetimeFigureOut">
              <a:rPr lang="ru-RU" smtClean="0"/>
              <a:pPr/>
              <a:t>12.01.2020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6EAEFB-3F03-49D6-85BF-04187ED23C4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398164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depositphotos_29839143-stock-illustration-childrens-school-backgroun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785786" y="285728"/>
            <a:ext cx="6143625" cy="157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400" b="1" dirty="0">
                <a:solidFill>
                  <a:srgbClr val="99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Муниципальное бюджетное дошкольное образовательное  учреждение </a:t>
            </a:r>
          </a:p>
          <a:p>
            <a:pPr algn="ctr">
              <a:defRPr/>
            </a:pPr>
            <a:r>
              <a:rPr lang="ru-RU" sz="2400" b="1" dirty="0">
                <a:solidFill>
                  <a:srgbClr val="99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Центр развития ребёнка - детский сад «Солнышко»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143108" y="2500306"/>
            <a:ext cx="5143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714480" y="2143116"/>
            <a:ext cx="184731" cy="169277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ru-RU" sz="5200" b="1" cap="none" spc="0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ctr"/>
            <a:endParaRPr lang="ru-RU" sz="52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928794" y="2285992"/>
            <a:ext cx="5942140" cy="16312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0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Такие разные </a:t>
            </a:r>
          </a:p>
          <a:p>
            <a:pPr algn="ctr"/>
            <a:r>
              <a:rPr lang="ru-RU" sz="50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мальчики и девочки</a:t>
            </a:r>
            <a:endParaRPr lang="ru-RU" sz="50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00430" y="4929198"/>
            <a:ext cx="37147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800" dirty="0" smtClean="0">
                <a:solidFill>
                  <a:schemeClr val="accent6">
                    <a:lumMod val="50000"/>
                  </a:schemeClr>
                </a:solidFill>
              </a:rPr>
              <a:t>Автор-составитель – Прохорова Н.А.</a:t>
            </a:r>
            <a:endParaRPr lang="ru-RU" sz="28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66">
            <a:alpha val="6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5720" y="857232"/>
            <a:ext cx="857256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 smtClean="0"/>
          </a:p>
          <a:p>
            <a:pPr indent="360363"/>
            <a:r>
              <a:rPr lang="ru-RU" dirty="0" smtClean="0"/>
              <a:t>Мальчикам свойственна активная поисковая и исследовательская деятельность, тяга к освоению новых пространств. Для мальчиков такое бурное проявление интереса к окружающему является нормой, это важный этап его развития. Желание всюду залезть и все потрогать -  признак проявляющейся самостоятельности будущего мужчины.</a:t>
            </a:r>
          </a:p>
          <a:p>
            <a:endParaRPr lang="ru-RU" b="1" dirty="0" smtClean="0"/>
          </a:p>
          <a:p>
            <a:r>
              <a:rPr lang="ru-RU" b="1" dirty="0" smtClean="0"/>
              <a:t>СОВЕТ</a:t>
            </a:r>
            <a:r>
              <a:rPr lang="ru-RU" b="1" dirty="0" smtClean="0"/>
              <a:t>!</a:t>
            </a:r>
            <a:r>
              <a:rPr lang="ru-RU" dirty="0" smtClean="0"/>
              <a:t> По возможности организуйте малышу просторное помещение для досуга.  Чтобы уберечь ребенка от травм, а ценные вещи – от излишнего внимания, предложите ему увлекательные варианты времяпрепровождения и следите, чтобы на его пути не попались опасные или не предназначенные </a:t>
            </a:r>
            <a:endParaRPr lang="ru-RU" dirty="0" smtClean="0"/>
          </a:p>
          <a:p>
            <a:r>
              <a:rPr lang="ru-RU" dirty="0" smtClean="0"/>
              <a:t>ему </a:t>
            </a:r>
            <a:r>
              <a:rPr lang="ru-RU" dirty="0" smtClean="0"/>
              <a:t>предметы. Отличный выбор – конструкторы</a:t>
            </a:r>
            <a:r>
              <a:rPr lang="ru-RU" dirty="0" smtClean="0"/>
              <a:t>,</a:t>
            </a:r>
          </a:p>
          <a:p>
            <a:r>
              <a:rPr lang="ru-RU" dirty="0" smtClean="0"/>
              <a:t> </a:t>
            </a:r>
            <a:r>
              <a:rPr lang="ru-RU" dirty="0" smtClean="0"/>
              <a:t>крупные машинки</a:t>
            </a:r>
            <a:r>
              <a:rPr lang="ru-RU" dirty="0" smtClean="0"/>
              <a:t>,</a:t>
            </a:r>
          </a:p>
          <a:p>
            <a:r>
              <a:rPr lang="ru-RU" dirty="0" smtClean="0"/>
              <a:t> </a:t>
            </a:r>
            <a:r>
              <a:rPr lang="ru-RU" dirty="0" smtClean="0"/>
              <a:t>мячи</a:t>
            </a:r>
            <a:r>
              <a:rPr lang="ru-RU" dirty="0" smtClean="0"/>
              <a:t>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42910" y="214290"/>
            <a:ext cx="7929618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4800" b="1" cap="none" spc="0" dirty="0" smtClean="0">
                <a:ln/>
                <a:solidFill>
                  <a:srgbClr val="009900"/>
                </a:solidFill>
                <a:effectLst/>
              </a:rPr>
              <a:t>Характер и игры. Мальчики</a:t>
            </a:r>
            <a:endParaRPr lang="ru-RU" sz="4800" b="1" cap="none" spc="0" dirty="0">
              <a:ln/>
              <a:solidFill>
                <a:srgbClr val="009900"/>
              </a:solidFill>
              <a:effectLst/>
            </a:endParaRPr>
          </a:p>
        </p:txBody>
      </p:sp>
      <p:pic>
        <p:nvPicPr>
          <p:cNvPr id="11" name="Рисунок 10" descr="s1200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20771859">
            <a:off x="524630" y="4313900"/>
            <a:ext cx="3520098" cy="2428868"/>
          </a:xfrm>
          <a:prstGeom prst="rect">
            <a:avLst/>
          </a:prstGeom>
        </p:spPr>
      </p:pic>
      <p:pic>
        <p:nvPicPr>
          <p:cNvPr id="12" name="Рисунок 11" descr="Kartinki_na_prozrachnom_fone_12_27051633-1024x781.png"/>
          <p:cNvPicPr>
            <a:picLocks noChangeAspect="1"/>
          </p:cNvPicPr>
          <p:nvPr/>
        </p:nvPicPr>
        <p:blipFill>
          <a:blip r:embed="rId3"/>
          <a:srcRect r="25940" b="26147"/>
          <a:stretch>
            <a:fillRect/>
          </a:stretch>
        </p:blipFill>
        <p:spPr>
          <a:xfrm>
            <a:off x="5000628" y="3880794"/>
            <a:ext cx="4143372" cy="3151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170189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0003-002-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85720" y="1214422"/>
            <a:ext cx="678661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 smtClean="0"/>
          </a:p>
          <a:p>
            <a:pPr indent="360363"/>
            <a:r>
              <a:rPr lang="ru-RU" dirty="0" smtClean="0"/>
              <a:t>Мальчикам характерен дух соревнования, им нравятся подвижные игры. Мальчишеским играм необходим простор, они по своей природе масштабны и во время них хорошо развивается дальнее зрение.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142976" y="0"/>
            <a:ext cx="4895507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4800" b="1" cap="none" spc="0" dirty="0" smtClean="0">
                <a:ln/>
                <a:solidFill>
                  <a:srgbClr val="009900"/>
                </a:solidFill>
                <a:effectLst/>
              </a:rPr>
              <a:t>Характер и игры. </a:t>
            </a:r>
          </a:p>
          <a:p>
            <a:pPr algn="ctr"/>
            <a:r>
              <a:rPr lang="ru-RU" sz="4800" b="1" cap="none" spc="0" dirty="0" smtClean="0">
                <a:ln/>
                <a:solidFill>
                  <a:srgbClr val="009900"/>
                </a:solidFill>
                <a:effectLst/>
              </a:rPr>
              <a:t>Мальчики</a:t>
            </a:r>
            <a:endParaRPr lang="ru-RU" sz="4800" b="1" cap="none" spc="0" dirty="0">
              <a:ln/>
              <a:solidFill>
                <a:srgbClr val="009900"/>
              </a:solidFill>
              <a:effectLst/>
            </a:endParaRPr>
          </a:p>
        </p:txBody>
      </p:sp>
      <p:pic>
        <p:nvPicPr>
          <p:cNvPr id="7" name="Рисунок 6" descr="176-1762800_boy-eating-google-klipart-pinterest-little-red-riding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199423" y="3000372"/>
            <a:ext cx="5515949" cy="3857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14282" y="2714620"/>
            <a:ext cx="592935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СОВЕТ! </a:t>
            </a:r>
            <a:r>
              <a:rPr lang="ru-RU" dirty="0" smtClean="0"/>
              <a:t>Предлагайте мальчику помощь, только если он в ней нуждается. От излишней опеки малыш может подумать, что взрослые ему не доверяют и не считают его достаточно умным, ловким и способным. Вдохновляйте ребенка на самостоятельную деятельность и хвалите за достигнутые результаты.</a:t>
            </a:r>
            <a:endParaRPr lang="ru-RU" dirty="0"/>
          </a:p>
        </p:txBody>
      </p:sp>
      <p:pic>
        <p:nvPicPr>
          <p:cNvPr id="9" name="Рисунок 8" descr="_3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5720" y="4381673"/>
            <a:ext cx="3080008" cy="2476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170189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66">
            <a:alpha val="6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kartinki_na_prozrachnom_fone_dlya_detskogo_sada_4_12153950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00364" y="2071678"/>
            <a:ext cx="5072066" cy="345775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85720" y="1142984"/>
            <a:ext cx="850109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0363"/>
            <a:r>
              <a:rPr lang="ru-RU" dirty="0" smtClean="0"/>
              <a:t>Девочки </a:t>
            </a:r>
            <a:r>
              <a:rPr lang="ru-RU" dirty="0" smtClean="0"/>
              <a:t>принимают помощь с благодарностью, для них это проявление заботы и любви. Так же девочки отличаются большей послушностью и эмоциональной стабильностью: женский организм легче адаптируется к изменениям окружающей среды.</a:t>
            </a:r>
          </a:p>
          <a:p>
            <a:r>
              <a:rPr lang="ru-RU" dirty="0" smtClean="0"/>
              <a:t> </a:t>
            </a:r>
            <a:endParaRPr lang="ru-RU" sz="1400" dirty="0" smtClean="0"/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642910" y="214290"/>
            <a:ext cx="7929618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4800" b="1" cap="none" spc="0" dirty="0" smtClean="0">
                <a:ln/>
                <a:solidFill>
                  <a:srgbClr val="009900"/>
                </a:solidFill>
                <a:effectLst/>
              </a:rPr>
              <a:t>Характер и игры. Девочки</a:t>
            </a:r>
            <a:endParaRPr lang="ru-RU" sz="4800" b="1" cap="none" spc="0" dirty="0">
              <a:ln/>
              <a:solidFill>
                <a:srgbClr val="009900"/>
              </a:solidFill>
              <a:effectLst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7158" y="2500306"/>
            <a:ext cx="314327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СОВЕТ!</a:t>
            </a:r>
            <a:r>
              <a:rPr lang="ru-RU" dirty="0" smtClean="0"/>
              <a:t> Окружите малышку позитивными примерами для подражания. Рассказывайте истории, показывайте мультфильмы, демонстрируйте собственным поведением, что значит быть доброй и честной. </a:t>
            </a:r>
            <a:endParaRPr lang="ru-RU" dirty="0" smtClean="0"/>
          </a:p>
          <a:p>
            <a:pPr indent="360363"/>
            <a:r>
              <a:rPr lang="ru-RU" dirty="0" smtClean="0"/>
              <a:t>Не </a:t>
            </a:r>
            <a:r>
              <a:rPr lang="ru-RU" dirty="0" smtClean="0"/>
              <a:t>забывайте поддерживать ее ласковыми словами одобрения.</a:t>
            </a:r>
            <a:endParaRPr lang="ru-RU" dirty="0" smtClean="0"/>
          </a:p>
        </p:txBody>
      </p:sp>
      <p:pic>
        <p:nvPicPr>
          <p:cNvPr id="7" name="Рисунок 6" descr="963741_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9095" y="4000505"/>
            <a:ext cx="3554905" cy="2857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126202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0003-002-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14282" y="1500174"/>
            <a:ext cx="7072330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0363"/>
            <a:r>
              <a:rPr lang="ru-RU" dirty="0" smtClean="0"/>
              <a:t>Девочки чувствуют себя комфортно в небольших группах единомышленниц, их очень радует спокойная совместная игра на семейно–бытовую тему. В своих играх девочка чаще задействуют ближние зрение: рассматривают предметы, интересуются мелкими деталями.</a:t>
            </a:r>
          </a:p>
          <a:p>
            <a:endParaRPr lang="ru-RU" sz="1400" dirty="0" smtClean="0"/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642910" y="0"/>
            <a:ext cx="607223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4800" b="1" cap="none" spc="0" dirty="0" smtClean="0">
                <a:ln/>
                <a:solidFill>
                  <a:srgbClr val="009900"/>
                </a:solidFill>
                <a:effectLst/>
              </a:rPr>
              <a:t>Характер и игры. </a:t>
            </a:r>
          </a:p>
          <a:p>
            <a:pPr algn="ctr"/>
            <a:r>
              <a:rPr lang="ru-RU" sz="4800" b="1" cap="none" spc="0" dirty="0" smtClean="0">
                <a:ln/>
                <a:solidFill>
                  <a:srgbClr val="009900"/>
                </a:solidFill>
                <a:effectLst/>
              </a:rPr>
              <a:t>Девочки</a:t>
            </a:r>
            <a:endParaRPr lang="ru-RU" sz="4800" b="1" cap="none" spc="0" dirty="0">
              <a:ln/>
              <a:solidFill>
                <a:srgbClr val="009900"/>
              </a:solidFill>
              <a:effectLst/>
            </a:endParaRPr>
          </a:p>
        </p:txBody>
      </p:sp>
      <p:pic>
        <p:nvPicPr>
          <p:cNvPr id="5" name="Рисунок 4" descr="Игрушки-на-прозрачном-фоне-картинка-для-детей-46-787x1024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034" y="2643182"/>
            <a:ext cx="3288001" cy="4214818"/>
          </a:xfrm>
          <a:prstGeom prst="rect">
            <a:avLst/>
          </a:prstGeom>
          <a:scene3d>
            <a:camera prst="orthographicFront">
              <a:rot lat="0" lon="10800000" rev="0"/>
            </a:camera>
            <a:lightRig rig="threePt" dir="t"/>
          </a:scene3d>
        </p:spPr>
      </p:pic>
      <p:sp>
        <p:nvSpPr>
          <p:cNvPr id="7" name="TextBox 6"/>
          <p:cNvSpPr txBox="1"/>
          <p:nvPr/>
        </p:nvSpPr>
        <p:spPr>
          <a:xfrm>
            <a:off x="3857620" y="3000372"/>
            <a:ext cx="307183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СОВЕТ!</a:t>
            </a:r>
            <a:r>
              <a:rPr lang="ru-RU" dirty="0" smtClean="0"/>
              <a:t> В отличие от мальчиков, девочкам для досуга необходимо небольшое уютное пространство с богатым наполнением: игровыми наборами, маленькими аксессуарами и конечно куклами. </a:t>
            </a:r>
            <a:endParaRPr lang="ru-RU" dirty="0" smtClean="0"/>
          </a:p>
          <a:p>
            <a:r>
              <a:rPr lang="ru-RU" dirty="0" smtClean="0"/>
              <a:t>Одно </a:t>
            </a:r>
            <a:r>
              <a:rPr lang="ru-RU" dirty="0" smtClean="0"/>
              <a:t>из любимых девичьих занятий – освоение роли мамы.</a:t>
            </a: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xmlns="" val="6126202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depositphotos_29839143-stock-illustration-childrens-school-backgroun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071538" y="714356"/>
            <a:ext cx="635798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 smtClean="0"/>
          </a:p>
          <a:p>
            <a:pPr indent="360363"/>
            <a:r>
              <a:rPr lang="ru-RU" dirty="0" smtClean="0"/>
              <a:t>Как правило, девочки достаточно спокойно входят в новую для них среду детского сада с 2-2,5 лет. Мальчики обычно созревают </a:t>
            </a:r>
            <a:r>
              <a:rPr lang="ru-RU" dirty="0" smtClean="0"/>
              <a:t>к </a:t>
            </a:r>
            <a:r>
              <a:rPr lang="ru-RU" dirty="0" smtClean="0"/>
              <a:t>3 годам.</a:t>
            </a:r>
          </a:p>
          <a:p>
            <a:pPr indent="360363"/>
            <a:r>
              <a:rPr lang="ru-RU" dirty="0" smtClean="0"/>
              <a:t>Чтобы сделать адаптацию к непривычным условиям легче, необходима определенная подготовка. </a:t>
            </a:r>
            <a:endParaRPr lang="ru-RU" sz="14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42910" y="214290"/>
            <a:ext cx="7929618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4800" b="1" cap="none" spc="0" dirty="0" smtClean="0">
                <a:ln/>
                <a:solidFill>
                  <a:srgbClr val="009900"/>
                </a:solidFill>
                <a:effectLst/>
              </a:rPr>
              <a:t>Адаптация к детскому саду</a:t>
            </a:r>
          </a:p>
          <a:p>
            <a:pPr algn="ctr"/>
            <a:endParaRPr lang="ru-RU" sz="4800" b="1" cap="none" spc="0" dirty="0">
              <a:ln/>
              <a:solidFill>
                <a:srgbClr val="009900"/>
              </a:solidFill>
              <a:effectLst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57356" y="2428868"/>
            <a:ext cx="585791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Примерно за год до поступления в садик полезно начать упоминать о нем в положительном ключе: как там много игрушек, какие добрые воспитатели. Домашний режим, приближенный к расписанию детского сада, так же позитивно повлияет на дальнейшее пребывание в садике</a:t>
            </a:r>
            <a:r>
              <a:rPr lang="ru-RU" dirty="0" smtClean="0"/>
              <a:t>.</a:t>
            </a:r>
            <a:endParaRPr lang="ru-RU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2786050" y="4000504"/>
            <a:ext cx="521497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Хорошо, если ко времени поступления в сад ребенок приобретает основные бытовые навыки: самостоятельный прием пищи, одевание и раздевание, гигиена. Важно научить малыша обращаться к старшим с просьбами и сообщать о своем состоянии («хочу в туалет», «хочу пить», «мне холодно», «мне жарко» и т.п.).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781864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66">
            <a:alpha val="6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1578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0430" y="1714488"/>
            <a:ext cx="5000635" cy="33337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/>
          <p:cNvSpPr txBox="1"/>
          <p:nvPr/>
        </p:nvSpPr>
        <p:spPr>
          <a:xfrm>
            <a:off x="214282" y="1071546"/>
            <a:ext cx="89297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0363"/>
            <a:r>
              <a:rPr lang="ru-RU" dirty="0" smtClean="0"/>
              <a:t>Не </a:t>
            </a:r>
            <a:r>
              <a:rPr lang="ru-RU" dirty="0" smtClean="0"/>
              <a:t>стоит тревожно реагировать на нежелание ребенка идти в садик. Привыкание к новому происходит постепенно, у мальчиков медленнее, чем у девочек. </a:t>
            </a:r>
            <a:endParaRPr lang="ru-RU" sz="14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42910" y="214290"/>
            <a:ext cx="7929618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4800" b="1" cap="none" spc="0" dirty="0" smtClean="0">
                <a:ln/>
                <a:solidFill>
                  <a:srgbClr val="009900"/>
                </a:solidFill>
                <a:effectLst/>
              </a:rPr>
              <a:t>Адаптация к детскому саду</a:t>
            </a:r>
          </a:p>
          <a:p>
            <a:pPr algn="ctr"/>
            <a:endParaRPr lang="ru-RU" sz="4800" b="1" cap="none" spc="0" dirty="0">
              <a:ln/>
              <a:solidFill>
                <a:srgbClr val="009900"/>
              </a:solidFill>
              <a:effectLst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7158" y="5072074"/>
            <a:ext cx="850112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0363"/>
            <a:r>
              <a:rPr lang="ru-RU" dirty="0" smtClean="0"/>
              <a:t>В этом поможет игра в прятки (ребенок некоторое время проводит в одиночестве, но воспринимает его позитивно), ролевая игра (мама становится воспитательницей, няней, поваром детского сада), общение с другими взрослыми, с которыми можно оставить малыша на час или даже больше, общение с другими детьми и обучение командной игре с ними.</a:t>
            </a:r>
            <a:endParaRPr lang="ru-RU" dirty="0" smtClean="0"/>
          </a:p>
        </p:txBody>
      </p:sp>
      <p:sp>
        <p:nvSpPr>
          <p:cNvPr id="10" name="TextBox 9"/>
          <p:cNvSpPr txBox="1"/>
          <p:nvPr/>
        </p:nvSpPr>
        <p:spPr>
          <a:xfrm>
            <a:off x="500034" y="2500306"/>
            <a:ext cx="278608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0363"/>
            <a:r>
              <a:rPr lang="ru-RU" dirty="0" smtClean="0"/>
              <a:t>Но излишнюю привязанность к родителям, из-за которой малыши капризничают, можно снизить.</a:t>
            </a: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xmlns="" val="3781864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66">
            <a:alpha val="6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 descr="phpUoRrA3_51cf6d559dee8c795d24a683cddf0871--love-wallpaper-wallpaper-fre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75"/>
            <a:ext cx="9149172" cy="68541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14546" y="1571612"/>
            <a:ext cx="692945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5125"/>
            <a:r>
              <a:rPr lang="ru-RU" dirty="0" smtClean="0"/>
              <a:t>Общение со сверстниками в детском саду – как правило, первый опыт активной социализации. Малыши учатся выстраиванию отношений с ровесниками и незнакомыми взрослыми, ищут своё место в коллективе. И от того, каким будет этот первый опыт, во многом зависит дельнейшее развитие личности и характера ребёнка.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214382" y="0"/>
            <a:ext cx="7929618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4800" b="1" cap="none" spc="0" dirty="0" smtClean="0">
                <a:ln/>
                <a:solidFill>
                  <a:srgbClr val="006600"/>
                </a:solidFill>
                <a:effectLst/>
              </a:rPr>
              <a:t>Взаимоотношения мальчиков</a:t>
            </a:r>
            <a:r>
              <a:rPr lang="ru-RU" sz="4800" b="1" cap="none" spc="0" dirty="0" smtClean="0">
                <a:ln/>
                <a:solidFill>
                  <a:srgbClr val="009900"/>
                </a:solidFill>
                <a:effectLst/>
              </a:rPr>
              <a:t> </a:t>
            </a:r>
            <a:r>
              <a:rPr lang="ru-RU" sz="4800" b="1" cap="none" spc="0" dirty="0" smtClean="0">
                <a:ln/>
                <a:solidFill>
                  <a:srgbClr val="006600"/>
                </a:solidFill>
                <a:effectLst/>
              </a:rPr>
              <a:t>и девочек</a:t>
            </a:r>
          </a:p>
          <a:p>
            <a:pPr algn="ctr"/>
            <a:endParaRPr lang="ru-RU" sz="4800" b="1" cap="none" spc="0" dirty="0">
              <a:ln/>
              <a:solidFill>
                <a:srgbClr val="009900"/>
              </a:solidFill>
              <a:effectLst/>
            </a:endParaRPr>
          </a:p>
        </p:txBody>
      </p:sp>
      <p:pic>
        <p:nvPicPr>
          <p:cNvPr id="6" name="Рисунок 5" descr="5e8dd58436c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88020" y="4357694"/>
            <a:ext cx="3955980" cy="250030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143108" y="4214818"/>
            <a:ext cx="35719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Чтобы </a:t>
            </a:r>
            <a:r>
              <a:rPr lang="ru-RU" dirty="0" smtClean="0"/>
              <a:t>ребёнок не стал изгоем, следует обращать его внимание на правила общения с другими, воспитывать в нём уважение к другим и к себе, к чужим и своим интересам, уверенность в своих силах, умение решать споры бесконфликтно.</a:t>
            </a:r>
            <a:endParaRPr lang="ru-RU" dirty="0" smtClean="0"/>
          </a:p>
        </p:txBody>
      </p:sp>
      <p:sp>
        <p:nvSpPr>
          <p:cNvPr id="15" name="TextBox 14"/>
          <p:cNvSpPr txBox="1"/>
          <p:nvPr/>
        </p:nvSpPr>
        <p:spPr>
          <a:xfrm>
            <a:off x="3357554" y="3357562"/>
            <a:ext cx="6357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Обычно дети разбиваются на группки, у их отношений появляется избирательный характер. </a:t>
            </a:r>
            <a:endParaRPr lang="ru-RU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CC00">
            <a:alpha val="37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0003-002-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  <a:scene3d>
            <a:camera prst="orthographicFront">
              <a:rot lat="0" lon="10800000" rev="0"/>
            </a:camera>
            <a:lightRig rig="threePt" dir="t"/>
          </a:scene3d>
        </p:spPr>
      </p:pic>
      <p:sp>
        <p:nvSpPr>
          <p:cNvPr id="4" name="TextBox 3"/>
          <p:cNvSpPr txBox="1"/>
          <p:nvPr/>
        </p:nvSpPr>
        <p:spPr>
          <a:xfrm>
            <a:off x="2000232" y="1500174"/>
            <a:ext cx="714376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0363"/>
            <a:r>
              <a:rPr lang="ru-RU" dirty="0" smtClean="0"/>
              <a:t>Важно интересоваться жизнью малыша в детском саду, его эмоциями и переживаниями, наблюдать за его игрой с другими детьми, чтобы суметь вовремя скорректировать ситуацию.</a:t>
            </a:r>
          </a:p>
          <a:p>
            <a:pPr indent="360363"/>
            <a:r>
              <a:rPr lang="ru-RU" dirty="0" smtClean="0"/>
              <a:t>Мальчики и девочки по-разному строят отношения в коллективе. В мальчишеских группах дети активно стремятся к самоутверждению, чаще ориентируются на мнение друг друга стараются проявить себя и этим заслужить одобрение.</a:t>
            </a:r>
          </a:p>
          <a:p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071670" y="0"/>
            <a:ext cx="7072330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4800" b="1" cap="none" spc="0" dirty="0" smtClean="0">
                <a:ln/>
                <a:solidFill>
                  <a:srgbClr val="006600"/>
                </a:solidFill>
                <a:effectLst/>
              </a:rPr>
              <a:t>Взаимоотношения мальчиков</a:t>
            </a:r>
            <a:r>
              <a:rPr lang="ru-RU" sz="4800" b="1" cap="none" spc="0" dirty="0" smtClean="0">
                <a:ln/>
                <a:solidFill>
                  <a:srgbClr val="009900"/>
                </a:solidFill>
                <a:effectLst/>
              </a:rPr>
              <a:t> </a:t>
            </a:r>
            <a:r>
              <a:rPr lang="ru-RU" sz="4800" b="1" cap="none" spc="0" dirty="0" smtClean="0">
                <a:ln/>
                <a:solidFill>
                  <a:srgbClr val="006600"/>
                </a:solidFill>
                <a:effectLst/>
              </a:rPr>
              <a:t>и девочек</a:t>
            </a:r>
          </a:p>
          <a:p>
            <a:pPr algn="ctr"/>
            <a:endParaRPr lang="ru-RU" sz="4800" b="1" cap="none" spc="0" dirty="0">
              <a:ln/>
              <a:solidFill>
                <a:srgbClr val="009900"/>
              </a:solidFill>
              <a:effectLst/>
            </a:endParaRPr>
          </a:p>
        </p:txBody>
      </p:sp>
      <p:pic>
        <p:nvPicPr>
          <p:cNvPr id="5" name="Рисунок 4" descr="19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1736" y="3275740"/>
            <a:ext cx="6000760" cy="358226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0003-002-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14282" y="1571612"/>
            <a:ext cx="72152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0363"/>
            <a:r>
              <a:rPr lang="ru-RU" dirty="0" smtClean="0"/>
              <a:t>Девочкам обычно важнее мнение старших, поэтому они послушнее. Девочки акцентируют внимание на чувствах окружающих </a:t>
            </a:r>
          </a:p>
          <a:p>
            <a:r>
              <a:rPr lang="ru-RU" dirty="0" smtClean="0"/>
              <a:t>и на гармоничных отношениях внутри группы.</a:t>
            </a:r>
          </a:p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0" y="0"/>
            <a:ext cx="7072330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4800" b="1" cap="none" spc="0" dirty="0" smtClean="0">
                <a:ln/>
                <a:solidFill>
                  <a:srgbClr val="006600"/>
                </a:solidFill>
                <a:effectLst/>
              </a:rPr>
              <a:t>Взаимоотношения мальчиков</a:t>
            </a:r>
            <a:r>
              <a:rPr lang="ru-RU" sz="4800" b="1" cap="none" spc="0" dirty="0" smtClean="0">
                <a:ln/>
                <a:solidFill>
                  <a:srgbClr val="009900"/>
                </a:solidFill>
                <a:effectLst/>
              </a:rPr>
              <a:t> </a:t>
            </a:r>
            <a:r>
              <a:rPr lang="ru-RU" sz="4800" b="1" cap="none" spc="0" dirty="0" smtClean="0">
                <a:ln/>
                <a:solidFill>
                  <a:srgbClr val="006600"/>
                </a:solidFill>
                <a:effectLst/>
              </a:rPr>
              <a:t>и девочек</a:t>
            </a:r>
          </a:p>
          <a:p>
            <a:pPr algn="ctr"/>
            <a:endParaRPr lang="ru-RU" sz="4800" b="1" cap="none" spc="0" dirty="0">
              <a:ln/>
              <a:solidFill>
                <a:srgbClr val="009900"/>
              </a:solidFill>
              <a:effectLst/>
            </a:endParaRPr>
          </a:p>
        </p:txBody>
      </p:sp>
      <p:pic>
        <p:nvPicPr>
          <p:cNvPr id="6" name="Рисунок 5" descr="276ddbac3d25e840d33be3327ced6e3a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000372"/>
            <a:ext cx="3659579" cy="3239299"/>
          </a:xfrm>
          <a:prstGeom prst="rect">
            <a:avLst/>
          </a:prstGeom>
          <a:scene3d>
            <a:camera prst="orthographicFront">
              <a:rot lat="0" lon="10800000" rev="0"/>
            </a:camera>
            <a:lightRig rig="threePt" dir="t"/>
          </a:scene3d>
        </p:spPr>
      </p:pic>
      <p:sp>
        <p:nvSpPr>
          <p:cNvPr id="7" name="TextBox 6"/>
          <p:cNvSpPr txBox="1"/>
          <p:nvPr/>
        </p:nvSpPr>
        <p:spPr>
          <a:xfrm>
            <a:off x="3786182" y="2428868"/>
            <a:ext cx="3143272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0363"/>
            <a:r>
              <a:rPr lang="ru-RU" dirty="0" smtClean="0"/>
              <a:t>Общение с противоположным полом – очень ценная практика. </a:t>
            </a:r>
            <a:endParaRPr lang="ru-RU" dirty="0" smtClean="0"/>
          </a:p>
          <a:p>
            <a:pPr indent="360363"/>
            <a:r>
              <a:rPr lang="ru-RU" dirty="0" smtClean="0"/>
              <a:t>Старшие </a:t>
            </a:r>
            <a:r>
              <a:rPr lang="ru-RU" dirty="0" smtClean="0"/>
              <a:t>не должны ей препятствовать.</a:t>
            </a:r>
          </a:p>
          <a:p>
            <a:pPr indent="360363"/>
            <a:r>
              <a:rPr lang="ru-RU" dirty="0" smtClean="0"/>
              <a:t>Взрослым </a:t>
            </a:r>
            <a:r>
              <a:rPr lang="ru-RU" dirty="0" smtClean="0"/>
              <a:t>стоит описывать детям психологические различия полов только с позитивной стороны. Например, вместо «все мальчики хулиганы» говорить «мальчики активные», а вместо «все девочки плаксы» – «девочки ранимые».</a:t>
            </a:r>
            <a:endParaRPr lang="ru-RU" dirty="0" smtClean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depositphotos_29839143-stock-illustration-childrens-school-backgroun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143108" y="2500306"/>
            <a:ext cx="5143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714480" y="2143116"/>
            <a:ext cx="184731" cy="169277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ru-RU" sz="5200" b="1" cap="none" spc="0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ctr"/>
            <a:endParaRPr lang="ru-RU" sz="52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786050" y="3143248"/>
            <a:ext cx="4392869" cy="286232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6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Любите своих детей!</a:t>
            </a:r>
          </a:p>
          <a:p>
            <a:pPr algn="ctr"/>
            <a:r>
              <a:rPr lang="ru-RU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Не скрывайте своих </a:t>
            </a:r>
          </a:p>
          <a:p>
            <a:pPr algn="ctr"/>
            <a:r>
              <a:rPr lang="ru-RU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чувств!</a:t>
            </a:r>
          </a:p>
          <a:p>
            <a:pPr algn="ctr"/>
            <a:r>
              <a:rPr lang="ru-RU" sz="36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Счастливого </a:t>
            </a:r>
          </a:p>
          <a:p>
            <a:pPr algn="ctr"/>
            <a:r>
              <a:rPr lang="ru-RU" sz="36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вам </a:t>
            </a:r>
            <a:r>
              <a:rPr lang="ru-RU" sz="36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родительства</a:t>
            </a:r>
            <a:r>
              <a:rPr lang="ru-RU" sz="36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!</a:t>
            </a:r>
            <a:endParaRPr lang="ru-RU" sz="36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42976" y="214290"/>
            <a:ext cx="578647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err="1" smtClean="0"/>
              <a:t>Гендерный</a:t>
            </a:r>
            <a:r>
              <a:rPr lang="ru-RU" sz="2000" dirty="0" smtClean="0"/>
              <a:t> подход крайне важен</a:t>
            </a:r>
          </a:p>
          <a:p>
            <a:pPr algn="ctr"/>
            <a:r>
              <a:rPr lang="ru-RU" sz="2000" dirty="0" smtClean="0"/>
              <a:t>при воспитании ребёнка. Зная склонности </a:t>
            </a:r>
          </a:p>
          <a:p>
            <a:pPr algn="ctr"/>
            <a:r>
              <a:rPr lang="ru-RU" sz="2000" dirty="0" smtClean="0"/>
              <a:t>и природные особенности малыша, можно </a:t>
            </a:r>
          </a:p>
          <a:p>
            <a:pPr algn="ctr"/>
            <a:r>
              <a:rPr lang="ru-RU" sz="2000" dirty="0" smtClean="0"/>
              <a:t>создать оптимальные условия для его гармоничного развития. Однако важнейшим фактором остаются родительские любовь, забота и внимание к индивидуальным потребностям маленького человека. Каждый ребёнок уникален и каждый нуждается в любви.</a:t>
            </a:r>
            <a:endParaRPr lang="ru-RU" sz="20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depositphotos_29839143-stock-illustration-childrens-school-backgroun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428728" y="214290"/>
            <a:ext cx="514353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0363"/>
            <a:r>
              <a:rPr lang="ru-RU" dirty="0" smtClean="0"/>
              <a:t>Всем </a:t>
            </a:r>
            <a:r>
              <a:rPr lang="ru-RU" dirty="0" smtClean="0"/>
              <a:t>известно, что у девочек и мальчиков с раннего возраста формируются разные интересы, привычки и способы общения с окружающими. С 2-3 лет малыши уже начинают осознавать свой пол. Они внимательно наблюдают за взрослыми и стараются повторять за ними, знакомятся с ролевыми моделями, которые встречают в книгах, фильмах, телепрограммах. Важно объяснить детям, какие герои являют собой хороший пример для подражания, а какие – плохой, помогать делать правильный вывод</a:t>
            </a:r>
            <a:r>
              <a:rPr lang="ru-RU" dirty="0" smtClean="0"/>
              <a:t>.</a:t>
            </a:r>
            <a:endParaRPr lang="ru-RU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2928926" y="3286124"/>
            <a:ext cx="514353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0363"/>
            <a:r>
              <a:rPr lang="ru-RU" dirty="0" smtClean="0"/>
              <a:t>Дошкольный возраст – наиболее значимый и активный этап адаптации к социальным нормам. В этот период необходимо внимательно относиться к потребностям малышей, направлять их и заботливо развивать их потенциал. А для этого нужно разбираться в физиологических и психологических особенностях, свойственных мальчикам и девочкам. Знание основных принципов </a:t>
            </a:r>
            <a:r>
              <a:rPr lang="ru-RU" dirty="0" err="1" smtClean="0"/>
              <a:t>гендерного</a:t>
            </a:r>
            <a:r>
              <a:rPr lang="ru-RU" dirty="0" smtClean="0"/>
              <a:t> развития поможет предотвратить множество </a:t>
            </a:r>
            <a:r>
              <a:rPr lang="ru-RU" dirty="0" smtClean="0"/>
              <a:t>серьёзных</a:t>
            </a:r>
          </a:p>
          <a:p>
            <a:pPr indent="360363"/>
            <a:r>
              <a:rPr lang="ru-RU" dirty="0" smtClean="0"/>
              <a:t>     проблем</a:t>
            </a:r>
            <a:r>
              <a:rPr lang="ru-RU" dirty="0" smtClean="0"/>
              <a:t>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9572740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66">
            <a:alpha val="6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42910" y="0"/>
            <a:ext cx="7948587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4800" b="1" cap="none" spc="0" dirty="0" smtClean="0">
                <a:ln/>
                <a:solidFill>
                  <a:srgbClr val="009900"/>
                </a:solidFill>
                <a:effectLst/>
              </a:rPr>
              <a:t>Взрослые</a:t>
            </a:r>
          </a:p>
          <a:p>
            <a:pPr algn="ctr"/>
            <a:r>
              <a:rPr lang="ru-RU" sz="4800" b="1" dirty="0" smtClean="0">
                <a:ln/>
                <a:solidFill>
                  <a:srgbClr val="009900"/>
                </a:solidFill>
              </a:rPr>
              <a:t>как пример для подражания</a:t>
            </a:r>
            <a:endParaRPr lang="ru-RU" sz="4800" b="1" cap="none" spc="0" dirty="0">
              <a:ln/>
              <a:solidFill>
                <a:srgbClr val="009900"/>
              </a:solidFill>
              <a:effectLst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28596" y="1571612"/>
            <a:ext cx="85010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0363"/>
            <a:r>
              <a:rPr lang="ru-RU" dirty="0" smtClean="0"/>
              <a:t>Роль семьи первостепенна в </a:t>
            </a:r>
            <a:r>
              <a:rPr lang="ru-RU" dirty="0" err="1" smtClean="0"/>
              <a:t>гендерном</a:t>
            </a:r>
            <a:r>
              <a:rPr lang="ru-RU" dirty="0" smtClean="0"/>
              <a:t> вопросе. В своём поведении малыши ориентируются на родителей и других старших. 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3500430" y="2285992"/>
            <a:ext cx="478634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0363"/>
            <a:r>
              <a:rPr lang="ru-RU" dirty="0" smtClean="0"/>
              <a:t>В неполных семьях процесс знакомства с </a:t>
            </a:r>
            <a:r>
              <a:rPr lang="ru-RU" dirty="0" err="1" smtClean="0"/>
              <a:t>гендерными</a:t>
            </a:r>
            <a:r>
              <a:rPr lang="ru-RU" dirty="0" smtClean="0"/>
              <a:t> нормами проходит сложнее. В отсутствии мамы роль главного женского образа могут взять на себя бабушка, тётя и другие родственницы малыша. </a:t>
            </a:r>
            <a:endParaRPr lang="ru-RU" dirty="0"/>
          </a:p>
        </p:txBody>
      </p:sp>
      <p:pic>
        <p:nvPicPr>
          <p:cNvPr id="6" name="Рисунок 5" descr="_1308-25782.jpg"/>
          <p:cNvPicPr>
            <a:picLocks noChangeAspect="1"/>
          </p:cNvPicPr>
          <p:nvPr/>
        </p:nvPicPr>
        <p:blipFill>
          <a:blip r:embed="rId2"/>
          <a:srcRect t="19014"/>
          <a:stretch>
            <a:fillRect/>
          </a:stretch>
        </p:blipFill>
        <p:spPr>
          <a:xfrm>
            <a:off x="5642297" y="4071939"/>
            <a:ext cx="3501703" cy="27860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620f82b97b2772e3df2ce7cd50e9d4a1.jpg"/>
          <p:cNvPicPr>
            <a:picLocks noChangeAspect="1"/>
          </p:cNvPicPr>
          <p:nvPr/>
        </p:nvPicPr>
        <p:blipFill>
          <a:blip r:embed="rId3"/>
          <a:srcRect l="1567" t="3125" b="3125"/>
          <a:stretch>
            <a:fillRect/>
          </a:stretch>
        </p:blipFill>
        <p:spPr>
          <a:xfrm>
            <a:off x="285720" y="2500306"/>
            <a:ext cx="3143272" cy="30259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3643306" y="4071942"/>
            <a:ext cx="178595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В роли главного мужского образа могут выступать, соответственно, дедушка, дядя и другие родственники.</a:t>
            </a:r>
            <a:endParaRPr lang="ru-RU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0003-002-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5720" y="948690"/>
            <a:ext cx="678661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0363"/>
            <a:r>
              <a:rPr lang="ru-RU" dirty="0" smtClean="0"/>
              <a:t>Каждый </a:t>
            </a:r>
            <a:r>
              <a:rPr lang="ru-RU" dirty="0" smtClean="0"/>
              <a:t>ребенок уникален. </a:t>
            </a:r>
            <a:r>
              <a:rPr lang="ru-RU" dirty="0" smtClean="0"/>
              <a:t>Существуют </a:t>
            </a:r>
            <a:r>
              <a:rPr lang="ru-RU" dirty="0" smtClean="0"/>
              <a:t>определенные нормы развития и поведения, </a:t>
            </a:r>
            <a:r>
              <a:rPr lang="ru-RU" dirty="0" smtClean="0"/>
              <a:t>свойственные </a:t>
            </a:r>
            <a:r>
              <a:rPr lang="ru-RU" dirty="0" smtClean="0"/>
              <a:t>большинству детей, но всегда есть место индивидуальности и персональным особенностям. Корректируя недостатки и исправляя погрешности, не забывайте ценить личность малыша и принимать его таким , какой он есть.</a:t>
            </a:r>
          </a:p>
          <a:p>
            <a:pPr indent="360363"/>
            <a:r>
              <a:rPr lang="ru-RU" dirty="0" smtClean="0"/>
              <a:t>Характер не полностью определяется анатомией. Большое значение имеют среда и воспитание. Социальные факторы формируют личность наряду с биологическими характеристиками. Половая принадлежность не должна вписывать ребенка в стандартизированные рамки и ограничивать его развитие</a:t>
            </a:r>
            <a:r>
              <a:rPr lang="ru-RU" dirty="0" smtClean="0"/>
              <a:t>.</a:t>
            </a:r>
          </a:p>
          <a:p>
            <a:pPr indent="360363"/>
            <a:endParaRPr lang="ru-RU" dirty="0" smtClean="0"/>
          </a:p>
        </p:txBody>
      </p:sp>
      <p:sp>
        <p:nvSpPr>
          <p:cNvPr id="5" name="Прямоугольник 4"/>
          <p:cNvSpPr/>
          <p:nvPr/>
        </p:nvSpPr>
        <p:spPr>
          <a:xfrm>
            <a:off x="714348" y="214290"/>
            <a:ext cx="604325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4800" b="1" cap="none" spc="0" dirty="0" smtClean="0">
                <a:ln/>
                <a:solidFill>
                  <a:srgbClr val="009900"/>
                </a:solidFill>
                <a:effectLst/>
              </a:rPr>
              <a:t>Ребёнок как личность</a:t>
            </a:r>
            <a:endParaRPr lang="ru-RU" sz="4800" b="1" cap="none" spc="0" dirty="0">
              <a:ln/>
              <a:solidFill>
                <a:srgbClr val="009900"/>
              </a:solidFill>
              <a:effectLst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214282" y="4214818"/>
            <a:ext cx="6500890" cy="2428892"/>
          </a:xfrm>
          <a:prstGeom prst="roundRect">
            <a:avLst/>
          </a:prstGeom>
          <a:solidFill>
            <a:srgbClr val="7030A0">
              <a:alpha val="32000"/>
            </a:srgb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214282" y="4272677"/>
            <a:ext cx="657229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ЭТО ВАЖНО!</a:t>
            </a:r>
            <a:r>
              <a:rPr lang="ru-RU" dirty="0" smtClean="0"/>
              <a:t> В современном </a:t>
            </a:r>
            <a:r>
              <a:rPr lang="ru-RU" dirty="0" smtClean="0"/>
              <a:t>мире </a:t>
            </a:r>
            <a:r>
              <a:rPr lang="ru-RU" dirty="0" smtClean="0"/>
              <a:t>человеку важно совмещать и традиционные для своего пола качества, и лучшие свойства, характерные для противоположного пола. Например, в девочках полезно воспитывать не только заботливость, чуткость, мягкость, но и инициативность, решимость и твердость в отстаивании своих прав и интересов. В мальчиках </a:t>
            </a:r>
            <a:r>
              <a:rPr lang="ru-RU" dirty="0" smtClean="0"/>
              <a:t>наряду </a:t>
            </a:r>
            <a:r>
              <a:rPr lang="ru-RU" dirty="0" smtClean="0"/>
              <a:t>с исконно мужскими чертами необходимо также развивать отзывчивость, терпимость, сопереживание, сговорчивость.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9928028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66">
            <a:alpha val="6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d6a86bfd9f693ac3687f3ed80f3b09cb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500097" y="2630062"/>
            <a:ext cx="3643338" cy="440852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14282" y="428604"/>
            <a:ext cx="8929718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 smtClean="0"/>
          </a:p>
          <a:p>
            <a:endParaRPr lang="ru-RU" dirty="0" smtClean="0"/>
          </a:p>
          <a:p>
            <a:pPr indent="360363"/>
            <a:r>
              <a:rPr lang="ru-RU" dirty="0" smtClean="0"/>
              <a:t>У мальчиков позже, чем у девочек, развивается левое полушарие и медленнее формируется связь между полушариями. Это влияет на становление речи. Мальчики позже девочек начинают говорить и приобретают навыки рационально-логического мышления. </a:t>
            </a:r>
            <a:r>
              <a:rPr lang="ru-RU" dirty="0" smtClean="0"/>
              <a:t>Это </a:t>
            </a:r>
            <a:r>
              <a:rPr lang="ru-RU" dirty="0" smtClean="0"/>
              <a:t>значит, что мальчикам сложнее выражать свои мысли словами. Им нужна наглядность и образность. Они ориентируются не на слова взрослого, а на его поступки.</a:t>
            </a:r>
          </a:p>
          <a:p>
            <a:endParaRPr lang="ru-RU" dirty="0" smtClean="0"/>
          </a:p>
          <a:p>
            <a:endParaRPr lang="ru-RU" sz="14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142976" y="214290"/>
            <a:ext cx="718280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4800" b="1" cap="none" spc="0" dirty="0" smtClean="0">
                <a:ln/>
                <a:solidFill>
                  <a:srgbClr val="009900"/>
                </a:solidFill>
                <a:effectLst/>
              </a:rPr>
              <a:t>Речь и эмоции. Мальчики</a:t>
            </a:r>
            <a:endParaRPr lang="ru-RU" sz="4800" b="1" cap="none" spc="0" dirty="0">
              <a:ln/>
              <a:solidFill>
                <a:srgbClr val="009900"/>
              </a:solidFill>
              <a:effectLst/>
            </a:endParaRPr>
          </a:p>
        </p:txBody>
      </p:sp>
      <p:pic>
        <p:nvPicPr>
          <p:cNvPr id="12" name="Рисунок 11" descr="hello_html_39f29938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88991" y="3714752"/>
            <a:ext cx="2555009" cy="175200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000232" y="2500306"/>
            <a:ext cx="68580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СОВЕТ!</a:t>
            </a:r>
            <a:r>
              <a:rPr lang="ru-RU" dirty="0" smtClean="0"/>
              <a:t> Объясняя мальчику что-то, подкрепляйте слова </a:t>
            </a:r>
            <a:r>
              <a:rPr lang="ru-RU" dirty="0" smtClean="0"/>
              <a:t>картинкой и демонстрацией необходимых действий. </a:t>
            </a:r>
            <a:r>
              <a:rPr lang="ru-RU" dirty="0" smtClean="0"/>
              <a:t>Мальчики плохо разбираются в речевом потоке взрослых. </a:t>
            </a:r>
            <a:r>
              <a:rPr lang="ru-RU" dirty="0" smtClean="0"/>
              <a:t>Подавайте </a:t>
            </a:r>
            <a:r>
              <a:rPr lang="ru-RU" dirty="0" smtClean="0"/>
              <a:t>правильный пример своим поведением</a:t>
            </a:r>
            <a:r>
              <a:rPr lang="ru-RU" dirty="0" smtClean="0"/>
              <a:t>.</a:t>
            </a:r>
            <a:endParaRPr lang="ru-RU" dirty="0" smtClean="0"/>
          </a:p>
        </p:txBody>
      </p:sp>
      <p:sp>
        <p:nvSpPr>
          <p:cNvPr id="14" name="TextBox 13"/>
          <p:cNvSpPr txBox="1"/>
          <p:nvPr/>
        </p:nvSpPr>
        <p:spPr>
          <a:xfrm>
            <a:off x="1714480" y="6143645"/>
            <a:ext cx="7429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СОВЕТ!</a:t>
            </a:r>
            <a:r>
              <a:rPr lang="ru-RU" dirty="0" smtClean="0"/>
              <a:t> </a:t>
            </a:r>
            <a:r>
              <a:rPr lang="ru-RU" dirty="0" smtClean="0"/>
              <a:t>Ругая мальчика, объясните конкретную причину вашего недовольства, а не рассказывайте какой он плохой. </a:t>
            </a:r>
            <a:endParaRPr lang="ru-RU" dirty="0"/>
          </a:p>
        </p:txBody>
      </p:sp>
      <p:sp>
        <p:nvSpPr>
          <p:cNvPr id="15" name="TextBox 14"/>
          <p:cNvSpPr txBox="1"/>
          <p:nvPr/>
        </p:nvSpPr>
        <p:spPr>
          <a:xfrm>
            <a:off x="2571736" y="3643314"/>
            <a:ext cx="435771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0363"/>
            <a:r>
              <a:rPr lang="ru-RU" dirty="0" smtClean="0"/>
              <a:t>Сталкиваясь с проблемой, мозг мальчика реагирует на нее ярко, но непродолжительно. Он не способен выдерживать длинный эмоциональный накал и просто отключает слуховой канал при перегрузке. Эмоции быстро сменяются деятельным поиском решения. А если он невозможен, внимание переключается на другой объект.</a:t>
            </a: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xmlns="" val="30060929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66">
            <a:alpha val="6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df18974d131e620c8b82b8cc33678f7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15008" y="1000108"/>
            <a:ext cx="3201962" cy="278608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14282" y="285728"/>
            <a:ext cx="600079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 smtClean="0"/>
          </a:p>
          <a:p>
            <a:endParaRPr lang="ru-RU" sz="1400" dirty="0" smtClean="0"/>
          </a:p>
          <a:p>
            <a:endParaRPr lang="ru-RU" dirty="0" smtClean="0"/>
          </a:p>
          <a:p>
            <a:pPr indent="360363"/>
            <a:r>
              <a:rPr lang="ru-RU" dirty="0" smtClean="0"/>
              <a:t>У девочек обычно быстрее, чем у мальчиков, прогрессирует речь – за счет более активного левого полушария. Они хорошо воспринимают слова взрослого, особенно эмоции.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500166" y="214290"/>
            <a:ext cx="672203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4800" b="1" cap="none" spc="0" dirty="0" smtClean="0">
                <a:ln/>
                <a:solidFill>
                  <a:srgbClr val="009900"/>
                </a:solidFill>
                <a:effectLst/>
              </a:rPr>
              <a:t>Речь и эмоции. Девочки</a:t>
            </a:r>
            <a:endParaRPr lang="ru-RU" sz="4800" b="1" cap="none" spc="0" dirty="0">
              <a:ln/>
              <a:solidFill>
                <a:srgbClr val="009900"/>
              </a:solidFill>
              <a:effectLst/>
            </a:endParaRPr>
          </a:p>
        </p:txBody>
      </p:sp>
      <p:pic>
        <p:nvPicPr>
          <p:cNvPr id="6" name="Рисунок 5" descr="869428e19743c6e08590ae1de3417fc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285992"/>
            <a:ext cx="2901448" cy="4360598"/>
          </a:xfrm>
          <a:prstGeom prst="rect">
            <a:avLst/>
          </a:prstGeom>
          <a:scene3d>
            <a:camera prst="orthographicFront">
              <a:rot lat="0" lon="11400000" rev="0"/>
            </a:camera>
            <a:lightRig rig="threePt" dir="t"/>
          </a:scene3d>
        </p:spPr>
      </p:pic>
      <p:sp>
        <p:nvSpPr>
          <p:cNvPr id="8" name="TextBox 7"/>
          <p:cNvSpPr txBox="1"/>
          <p:nvPr/>
        </p:nvSpPr>
        <p:spPr>
          <a:xfrm>
            <a:off x="3000364" y="2071678"/>
            <a:ext cx="457203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СОВЕТ</a:t>
            </a:r>
            <a:r>
              <a:rPr lang="ru-RU" dirty="0" smtClean="0"/>
              <a:t>!: Эмоционально</a:t>
            </a:r>
          </a:p>
          <a:p>
            <a:r>
              <a:rPr lang="ru-RU" dirty="0" smtClean="0"/>
              <a:t> </a:t>
            </a:r>
            <a:r>
              <a:rPr lang="ru-RU" dirty="0" smtClean="0"/>
              <a:t>окрашенный разговор</a:t>
            </a:r>
            <a:r>
              <a:rPr lang="ru-RU" dirty="0" smtClean="0"/>
              <a:t>,</a:t>
            </a:r>
          </a:p>
          <a:p>
            <a:r>
              <a:rPr lang="ru-RU" dirty="0" smtClean="0"/>
              <a:t> </a:t>
            </a:r>
            <a:r>
              <a:rPr lang="ru-RU" dirty="0" smtClean="0"/>
              <a:t>усиленные интонации, </a:t>
            </a:r>
            <a:r>
              <a:rPr lang="ru-RU" dirty="0" smtClean="0"/>
              <a:t>четкая</a:t>
            </a:r>
          </a:p>
          <a:p>
            <a:r>
              <a:rPr lang="ru-RU" dirty="0" smtClean="0"/>
              <a:t> </a:t>
            </a:r>
            <a:r>
              <a:rPr lang="ru-RU" dirty="0" smtClean="0"/>
              <a:t>мимика помогут девочке усвоить информацию быстрее. Улыбка, ласковый тон взрослого придадут уверенность в себе</a:t>
            </a:r>
            <a:r>
              <a:rPr lang="ru-RU" dirty="0" smtClean="0"/>
              <a:t>.</a:t>
            </a:r>
            <a:endParaRPr lang="ru-RU" dirty="0" smtClean="0"/>
          </a:p>
        </p:txBody>
      </p:sp>
      <p:sp>
        <p:nvSpPr>
          <p:cNvPr id="9" name="TextBox 8"/>
          <p:cNvSpPr txBox="1"/>
          <p:nvPr/>
        </p:nvSpPr>
        <p:spPr>
          <a:xfrm>
            <a:off x="2928926" y="3929066"/>
            <a:ext cx="6000792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0363"/>
            <a:r>
              <a:rPr lang="ru-RU" dirty="0" smtClean="0"/>
              <a:t>Девочки, как правило, лучше понимают настроение окружающих. Улыбающееся или хмурое лицо взрослого расскажет им не меньше, чем его слова. Малышки нуждаются в демонстрации заботы, ласковых признаниях и похвале за то, что они просто есть на свете</a:t>
            </a:r>
            <a:r>
              <a:rPr lang="ru-RU" dirty="0" smtClean="0"/>
              <a:t>.</a:t>
            </a:r>
          </a:p>
          <a:p>
            <a:endParaRPr lang="ru-RU" sz="800" dirty="0" smtClean="0"/>
          </a:p>
          <a:p>
            <a:r>
              <a:rPr lang="ru-RU" dirty="0" smtClean="0"/>
              <a:t>СОВЕТ! Девочке особенно важны словесные подтверждения родительской любви. Хвалите чаще. Ругать девочку </a:t>
            </a:r>
            <a:r>
              <a:rPr lang="ru-RU" dirty="0" smtClean="0"/>
              <a:t>можно только </a:t>
            </a:r>
            <a:r>
              <a:rPr lang="ru-RU" dirty="0" smtClean="0"/>
              <a:t>тихим спокойным голосом, чтобы сильные эмоции не заглушали смысл критики.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0060929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66">
            <a:alpha val="6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16b3d935581c640078275e1788053d6d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072250" y="0"/>
            <a:ext cx="2071750" cy="2071750"/>
          </a:xfrm>
          <a:prstGeom prst="rect">
            <a:avLst/>
          </a:prstGeom>
        </p:spPr>
      </p:pic>
      <p:pic>
        <p:nvPicPr>
          <p:cNvPr id="5" name="Рисунок 4" descr="cd75e89fcfa69587b045f18218d7df44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786" y="928670"/>
            <a:ext cx="7551783" cy="592933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000364" y="3643314"/>
            <a:ext cx="335758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 smtClean="0"/>
          </a:p>
          <a:p>
            <a:r>
              <a:rPr lang="ru-RU" dirty="0" smtClean="0"/>
              <a:t>Малышей </a:t>
            </a:r>
            <a:r>
              <a:rPr lang="ru-RU" dirty="0" smtClean="0"/>
              <a:t>необходимо </a:t>
            </a:r>
            <a:r>
              <a:rPr lang="ru-RU" dirty="0" smtClean="0"/>
              <a:t>с </a:t>
            </a:r>
            <a:endParaRPr lang="ru-RU" dirty="0" smtClean="0"/>
          </a:p>
          <a:p>
            <a:r>
              <a:rPr lang="ru-RU" dirty="0" smtClean="0"/>
              <a:t>ранних </a:t>
            </a:r>
            <a:r>
              <a:rPr lang="ru-RU" dirty="0" smtClean="0"/>
              <a:t>лет знакомить с нормами поведения в обществе, объясняя их социальные роли. Девочки </a:t>
            </a:r>
            <a:r>
              <a:rPr lang="ru-RU" dirty="0" smtClean="0"/>
              <a:t>– маленькие </a:t>
            </a:r>
            <a:r>
              <a:rPr lang="ru-RU" dirty="0" smtClean="0"/>
              <a:t>леди, а мальчики </a:t>
            </a:r>
            <a:r>
              <a:rPr lang="ru-RU" dirty="0" smtClean="0"/>
              <a:t>– будущие </a:t>
            </a:r>
            <a:r>
              <a:rPr lang="ru-RU" dirty="0" smtClean="0"/>
              <a:t>мужчины, поэтому они должны вести себя подобающим образом</a:t>
            </a:r>
            <a:r>
              <a:rPr lang="ru-RU" dirty="0" smtClean="0"/>
              <a:t>.</a:t>
            </a:r>
            <a:endParaRPr lang="ru-RU" dirty="0" smtClean="0"/>
          </a:p>
        </p:txBody>
      </p:sp>
      <p:sp>
        <p:nvSpPr>
          <p:cNvPr id="4" name="Прямоугольник 3"/>
          <p:cNvSpPr/>
          <p:nvPr/>
        </p:nvSpPr>
        <p:spPr>
          <a:xfrm>
            <a:off x="1714480" y="214290"/>
            <a:ext cx="548009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4800" b="1" cap="none" spc="0" dirty="0" smtClean="0">
                <a:ln/>
                <a:solidFill>
                  <a:srgbClr val="009900"/>
                </a:solidFill>
                <a:effectLst/>
              </a:rPr>
              <a:t>Этикет и поведение</a:t>
            </a:r>
            <a:endParaRPr lang="ru-RU" sz="4800" b="1" cap="none" spc="0" dirty="0">
              <a:ln/>
              <a:solidFill>
                <a:srgbClr val="009900"/>
              </a:solidFill>
              <a:effectLst/>
            </a:endParaRPr>
          </a:p>
        </p:txBody>
      </p:sp>
      <p:pic>
        <p:nvPicPr>
          <p:cNvPr id="7" name="Рисунок 6" descr="196-1967740_-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102542">
            <a:off x="-52143" y="-40801"/>
            <a:ext cx="1846495" cy="1807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480237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66">
            <a:alpha val="6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4282" y="857232"/>
            <a:ext cx="83582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 smtClean="0"/>
          </a:p>
          <a:p>
            <a:pPr indent="360363"/>
            <a:r>
              <a:rPr lang="ru-RU" dirty="0" smtClean="0"/>
              <a:t>Правила хороших манер просты: быть вежливым, здороваться и прощаться, предлагать свою помощь и говорить спасибо.</a:t>
            </a:r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785918" y="214290"/>
            <a:ext cx="548009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4800" b="1" cap="none" spc="0" dirty="0" smtClean="0">
                <a:ln/>
                <a:solidFill>
                  <a:srgbClr val="009900"/>
                </a:solidFill>
                <a:effectLst/>
              </a:rPr>
              <a:t>Этикет и поведение</a:t>
            </a:r>
            <a:endParaRPr lang="ru-RU" sz="4800" b="1" cap="none" spc="0" dirty="0">
              <a:ln/>
              <a:solidFill>
                <a:srgbClr val="009900"/>
              </a:solidFill>
              <a:effectLst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928926" y="1785926"/>
            <a:ext cx="514353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0363"/>
            <a:r>
              <a:rPr lang="ru-RU" dirty="0" smtClean="0"/>
              <a:t>Знать правила дружбы: уметь делиться, сопереживать и поддерживать других, уважать чужие интересы наравне со своими, быть добрым, отзывчивым, уметь проигрывать, радуясь успехом  друзей, признавать свои ошибки</a:t>
            </a:r>
            <a:r>
              <a:rPr lang="ru-RU" dirty="0" smtClean="0"/>
              <a:t>.</a:t>
            </a:r>
            <a:endParaRPr lang="ru-RU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2500298" y="3500438"/>
            <a:ext cx="478634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0363"/>
            <a:r>
              <a:rPr lang="ru-RU" dirty="0" smtClean="0"/>
              <a:t>Владеть навыками поведения в гостях и общественном месте: с вниманием относиться к потребностям окружающих, не кричать, не мешать другим людям, не портить чужие вещи, помогать тем, кто в </a:t>
            </a:r>
            <a:r>
              <a:rPr lang="ru-RU" dirty="0" smtClean="0"/>
              <a:t>этом</a:t>
            </a:r>
          </a:p>
          <a:p>
            <a:r>
              <a:rPr lang="ru-RU" dirty="0" smtClean="0"/>
              <a:t> </a:t>
            </a:r>
            <a:r>
              <a:rPr lang="ru-RU" dirty="0" smtClean="0"/>
              <a:t>нуждается</a:t>
            </a:r>
            <a:r>
              <a:rPr lang="ru-RU" dirty="0" smtClean="0"/>
              <a:t>.</a:t>
            </a:r>
            <a:endParaRPr lang="ru-RU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214282" y="5357826"/>
            <a:ext cx="55721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0363"/>
            <a:r>
              <a:rPr lang="ru-RU" dirty="0" smtClean="0"/>
              <a:t>Прилично вести себя за столом: не говорить с полным ртом, не кричать, есть аккуратно, не жадничать.</a:t>
            </a:r>
            <a:endParaRPr lang="ru-RU" dirty="0" smtClean="0"/>
          </a:p>
        </p:txBody>
      </p:sp>
      <p:pic>
        <p:nvPicPr>
          <p:cNvPr id="8" name="Рисунок 7" descr="0f32bd9346b0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928802"/>
            <a:ext cx="2962891" cy="3000396"/>
          </a:xfrm>
          <a:prstGeom prst="rect">
            <a:avLst/>
          </a:prstGeom>
        </p:spPr>
      </p:pic>
      <p:pic>
        <p:nvPicPr>
          <p:cNvPr id="10" name="Рисунок 9" descr="83b6c1172281f14e3f436504b724e2fb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643570" y="2893316"/>
            <a:ext cx="3500430" cy="3964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480237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66">
            <a:alpha val="6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4282" y="785794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 smtClean="0"/>
          </a:p>
          <a:p>
            <a:pPr indent="360363"/>
            <a:r>
              <a:rPr lang="ru-RU" dirty="0" smtClean="0"/>
              <a:t>Дети должны обязательно понять, что недопустимо проявлять физическую и психическую агрессию. Нельзя драться, кусаться, царапаться, щипаться, обзываться и обижать других своими поступками и словами.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785918" y="214290"/>
            <a:ext cx="548009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4800" b="1" cap="none" spc="0" dirty="0" smtClean="0">
                <a:ln/>
                <a:solidFill>
                  <a:srgbClr val="009900"/>
                </a:solidFill>
                <a:effectLst/>
              </a:rPr>
              <a:t>Этикет и поведение</a:t>
            </a:r>
            <a:endParaRPr lang="ru-RU" sz="4800" b="1" cap="none" spc="0" dirty="0">
              <a:ln/>
              <a:solidFill>
                <a:srgbClr val="009900"/>
              </a:solidFill>
              <a:effectLst/>
            </a:endParaRPr>
          </a:p>
        </p:txBody>
      </p:sp>
      <p:pic>
        <p:nvPicPr>
          <p:cNvPr id="6" name="Рисунок 5" descr="f3690502fc6e3ef60b13e4e1697e3ad20d73563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286380" y="1785926"/>
            <a:ext cx="3372479" cy="2286015"/>
          </a:xfrm>
          <a:prstGeom prst="rect">
            <a:avLst/>
          </a:prstGeom>
        </p:spPr>
      </p:pic>
      <p:pic>
        <p:nvPicPr>
          <p:cNvPr id="7" name="Рисунок 6" descr="01072018134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472" y="3286124"/>
            <a:ext cx="3014649" cy="340963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14282" y="2143116"/>
            <a:ext cx="50720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69875"/>
            <a:r>
              <a:rPr lang="ru-RU" dirty="0" smtClean="0"/>
              <a:t>Мальчикам следует научиться проявлять вежливость по отношению к девочкам: помогать им, уступать место и дорогу, пропускать, подавать руку, придерживать дверь</a:t>
            </a:r>
            <a:r>
              <a:rPr lang="ru-RU" dirty="0" smtClean="0"/>
              <a:t>.</a:t>
            </a:r>
            <a:endParaRPr lang="ru-RU" dirty="0" smtClean="0"/>
          </a:p>
        </p:txBody>
      </p:sp>
      <p:sp>
        <p:nvSpPr>
          <p:cNvPr id="9" name="TextBox 8"/>
          <p:cNvSpPr txBox="1"/>
          <p:nvPr/>
        </p:nvSpPr>
        <p:spPr>
          <a:xfrm>
            <a:off x="3571868" y="3571876"/>
            <a:ext cx="50720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0363"/>
            <a:r>
              <a:rPr lang="ru-RU" dirty="0" smtClean="0"/>
              <a:t>Девочкам</a:t>
            </a:r>
          </a:p>
          <a:p>
            <a:pPr indent="360363"/>
            <a:r>
              <a:rPr lang="ru-RU" dirty="0" smtClean="0"/>
              <a:t>необходимо </a:t>
            </a:r>
          </a:p>
          <a:p>
            <a:pPr indent="360363"/>
            <a:r>
              <a:rPr lang="ru-RU" dirty="0" smtClean="0"/>
              <a:t>благодарить </a:t>
            </a:r>
            <a:r>
              <a:rPr lang="ru-RU" dirty="0" smtClean="0"/>
              <a:t>мальчиков за заботу и </a:t>
            </a:r>
            <a:r>
              <a:rPr lang="ru-RU" dirty="0" smtClean="0"/>
              <a:t>помогать</a:t>
            </a:r>
          </a:p>
          <a:p>
            <a:pPr indent="360363"/>
            <a:r>
              <a:rPr lang="ru-RU" dirty="0" smtClean="0"/>
              <a:t>им </a:t>
            </a:r>
            <a:r>
              <a:rPr lang="ru-RU" dirty="0" smtClean="0"/>
              <a:t>в том, в чем они слабее</a:t>
            </a:r>
            <a:r>
              <a:rPr lang="ru-RU" dirty="0" smtClean="0"/>
              <a:t>.</a:t>
            </a:r>
            <a:endParaRPr lang="ru-RU" dirty="0" smtClean="0"/>
          </a:p>
        </p:txBody>
      </p:sp>
      <p:sp>
        <p:nvSpPr>
          <p:cNvPr id="10" name="TextBox 9"/>
          <p:cNvSpPr txBox="1"/>
          <p:nvPr/>
        </p:nvSpPr>
        <p:spPr>
          <a:xfrm>
            <a:off x="3071802" y="5286388"/>
            <a:ext cx="57150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ВАЖНО!</a:t>
            </a:r>
            <a:r>
              <a:rPr lang="ru-RU" dirty="0" smtClean="0"/>
              <a:t> Старшие </a:t>
            </a:r>
            <a:r>
              <a:rPr lang="ru-RU" dirty="0" smtClean="0"/>
              <a:t>подают пример младшим! Дети копируют поведение родителей! Взрослые обязаны следить за поступками и словами, чтобы не подавать негативного примера малышам!</a:t>
            </a:r>
            <a:endParaRPr lang="ru-RU" dirty="0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2928926" y="5143512"/>
            <a:ext cx="6000760" cy="1500174"/>
          </a:xfrm>
          <a:prstGeom prst="roundRect">
            <a:avLst/>
          </a:prstGeom>
          <a:solidFill>
            <a:srgbClr val="7030A0">
              <a:alpha val="32000"/>
            </a:srgb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4802373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460</TotalTime>
  <Words>1842</Words>
  <Application>Microsoft Office PowerPoint</Application>
  <PresentationFormat>Экран (4:3)</PresentationFormat>
  <Paragraphs>113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Олег</dc:creator>
  <cp:lastModifiedBy>Пользователь Windows</cp:lastModifiedBy>
  <cp:revision>51</cp:revision>
  <dcterms:created xsi:type="dcterms:W3CDTF">2020-01-11T10:23:35Z</dcterms:created>
  <dcterms:modified xsi:type="dcterms:W3CDTF">2020-01-12T10:19:08Z</dcterms:modified>
</cp:coreProperties>
</file>