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260" r:id="rId4"/>
    <p:sldId id="262" r:id="rId5"/>
    <p:sldId id="264" r:id="rId6"/>
    <p:sldId id="257" r:id="rId7"/>
    <p:sldId id="265" r:id="rId8"/>
    <p:sldId id="266" r:id="rId9"/>
    <p:sldId id="267" r:id="rId10"/>
    <p:sldId id="272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4" r:id="rId35"/>
    <p:sldId id="292" r:id="rId36"/>
    <p:sldId id="293" r:id="rId37"/>
    <p:sldId id="295" r:id="rId38"/>
    <p:sldId id="296" r:id="rId39"/>
    <p:sldId id="298" r:id="rId40"/>
    <p:sldId id="29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6633"/>
    <a:srgbClr val="66FF99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56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1BC3D-9A0D-419C-926E-C559FADCA042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B39A2-96A2-4D57-AF38-3177DBE1F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858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B39A2-96A2-4D57-AF38-3177DBE1F4A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531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F12B-C73F-4971-821C-900654C8EAF3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4526-7CD6-49D6-9D9C-EA75AADF00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970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F12B-C73F-4971-821C-900654C8EAF3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4526-7CD6-49D6-9D9C-EA75AADF00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198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F12B-C73F-4971-821C-900654C8EAF3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4526-7CD6-49D6-9D9C-EA75AADF00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701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F12B-C73F-4971-821C-900654C8EAF3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4526-7CD6-49D6-9D9C-EA75AADF00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955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F12B-C73F-4971-821C-900654C8EAF3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4526-7CD6-49D6-9D9C-EA75AADF00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151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F12B-C73F-4971-821C-900654C8EAF3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4526-7CD6-49D6-9D9C-EA75AADF00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979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F12B-C73F-4971-821C-900654C8EAF3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4526-7CD6-49D6-9D9C-EA75AADF00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5091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F12B-C73F-4971-821C-900654C8EAF3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4526-7CD6-49D6-9D9C-EA75AADF00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822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F12B-C73F-4971-821C-900654C8EAF3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4526-7CD6-49D6-9D9C-EA75AADF00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620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F12B-C73F-4971-821C-900654C8EAF3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4526-7CD6-49D6-9D9C-EA75AADF00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699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F12B-C73F-4971-821C-900654C8EAF3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4526-7CD6-49D6-9D9C-EA75AADF00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593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-18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3F12B-C73F-4971-821C-900654C8EAF3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24526-7CD6-49D6-9D9C-EA75AADF00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436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&#1043;&#1080;&#1087;&#1077;&#1088;&#1089;&#1089;&#1099;&#1083;&#1082;&#1080;/&#1043;&#1080;&#1087;&#1077;&#1088;&#1089;&#1089;&#1099;&#1083;&#1082;&#1072;%201.pptx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&#1043;&#1080;&#1087;&#1077;&#1088;&#1089;&#1089;&#1099;&#1083;&#1082;&#1080;/&#1043;&#1080;&#1087;&#1077;&#1088;&#1089;&#1089;&#1099;&#1083;&#1082;&#1072;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&#1043;&#1080;&#1087;&#1077;&#1088;&#1089;&#1089;&#1099;&#1083;&#1082;&#1080;/&#1043;&#1080;&#1087;&#1077;&#1088;&#1089;&#1089;&#1099;&#1083;&#1082;&#1072;3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hyperlink" Target="&#1043;&#1080;&#1087;&#1077;&#1088;&#1089;&#1089;&#1099;&#1083;&#1082;&#1080;/&#1043;&#1080;&#1087;&#1077;&#1088;&#1089;&#1089;&#1099;&#1083;&#1082;&#1072;%204.pptx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gif"/><Relationship Id="rId4" Type="http://schemas.microsoft.com/office/2007/relationships/hdphoto" Target="../media/hdphoto2.wdp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ages.rambler.ru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gif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Crr-solnyshko@yandex.r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080120"/>
          </a:xfrm>
        </p:spPr>
        <p:txBody>
          <a:bodyPr>
            <a:normAutofit fontScale="90000"/>
          </a:bodyPr>
          <a:lstStyle/>
          <a:p>
            <a:r>
              <a:rPr lang="ru-RU" sz="2100" dirty="0" smtClean="0">
                <a:solidFill>
                  <a:prstClr val="black"/>
                </a:solidFill>
              </a:rPr>
              <a:t/>
            </a:r>
            <a:br>
              <a:rPr lang="ru-RU" sz="2100" dirty="0" smtClean="0">
                <a:solidFill>
                  <a:prstClr val="black"/>
                </a:solidFill>
              </a:rPr>
            </a:br>
            <a:r>
              <a:rPr lang="ru-RU" sz="2100" dirty="0">
                <a:solidFill>
                  <a:prstClr val="black"/>
                </a:solidFill>
              </a:rPr>
              <a:t/>
            </a:r>
            <a:br>
              <a:rPr lang="ru-RU" sz="2100" dirty="0">
                <a:solidFill>
                  <a:prstClr val="black"/>
                </a:solidFill>
              </a:rPr>
            </a:br>
            <a:r>
              <a:rPr lang="ru-RU" sz="2100" dirty="0" smtClean="0">
                <a:solidFill>
                  <a:prstClr val="black"/>
                </a:solidFill>
              </a:rPr>
              <a:t>Муниципальное </a:t>
            </a:r>
            <a:r>
              <a:rPr lang="ru-RU" sz="2100" dirty="0">
                <a:solidFill>
                  <a:prstClr val="black"/>
                </a:solidFill>
              </a:rPr>
              <a:t>бюджетное дошкольное образовательное учреждение</a:t>
            </a:r>
            <a:br>
              <a:rPr lang="ru-RU" sz="2100" dirty="0">
                <a:solidFill>
                  <a:prstClr val="black"/>
                </a:solidFill>
              </a:rPr>
            </a:br>
            <a:r>
              <a:rPr lang="ru-RU" sz="2100" dirty="0">
                <a:solidFill>
                  <a:prstClr val="black"/>
                </a:solidFill>
              </a:rPr>
              <a:t>Центр развития ребёнка – детский сад «Солнышко</a:t>
            </a:r>
            <a:r>
              <a:rPr lang="ru-RU" sz="2100" dirty="0" smtClean="0">
                <a:solidFill>
                  <a:prstClr val="black"/>
                </a:solidFill>
              </a:rPr>
              <a:t>»</a:t>
            </a:r>
            <a:br>
              <a:rPr lang="ru-RU" sz="2100" dirty="0" smtClean="0">
                <a:solidFill>
                  <a:prstClr val="black"/>
                </a:solidFill>
              </a:rPr>
            </a:br>
            <a:r>
              <a:rPr lang="ru-RU" sz="2100" dirty="0" smtClean="0">
                <a:solidFill>
                  <a:prstClr val="black"/>
                </a:solidFill>
              </a:rPr>
              <a:t>г. Котовск Тамбовской области</a:t>
            </a:r>
            <a:r>
              <a:rPr lang="ru-RU" sz="1900" dirty="0" smtClean="0">
                <a:solidFill>
                  <a:prstClr val="black"/>
                </a:solidFill>
              </a:rPr>
              <a:t/>
            </a:r>
            <a:br>
              <a:rPr lang="ru-RU" sz="1900" dirty="0" smtClean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19525" y="1484784"/>
            <a:ext cx="73083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Проект </a:t>
            </a:r>
          </a:p>
          <a:p>
            <a:pPr algn="ctr"/>
            <a:r>
              <a:rPr lang="ru-RU" sz="5400" b="1" u="sng" cap="all" spc="0" dirty="0" smtClean="0">
                <a:ln/>
                <a:solidFill>
                  <a:srgbClr val="0066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«Покормите птиц зимой!»</a:t>
            </a:r>
            <a:endParaRPr lang="ru-RU" sz="5400" b="1" u="sng" cap="all" spc="0" dirty="0">
              <a:ln/>
              <a:solidFill>
                <a:srgbClr val="0066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3807" y="4797152"/>
            <a:ext cx="61206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 smtClean="0">
                <a:solidFill>
                  <a:prstClr val="black"/>
                </a:solidFill>
              </a:rPr>
              <a:t>Проект осуществили: воспитатель группы </a:t>
            </a:r>
          </a:p>
          <a:p>
            <a:pPr lvl="0"/>
            <a:r>
              <a:rPr lang="ru-RU" sz="2000" b="1" i="1" dirty="0" smtClean="0">
                <a:solidFill>
                  <a:prstClr val="black"/>
                </a:solidFill>
              </a:rPr>
              <a:t>                                             «Колокольчики»  ̶  </a:t>
            </a:r>
          </a:p>
          <a:p>
            <a:pPr lvl="0"/>
            <a:r>
              <a:rPr lang="ru-RU" sz="2000" b="1" i="1" dirty="0" smtClean="0">
                <a:solidFill>
                  <a:prstClr val="black"/>
                </a:solidFill>
              </a:rPr>
              <a:t>                                              Прохорова </a:t>
            </a:r>
            <a:r>
              <a:rPr lang="ru-RU" sz="2000" b="1" i="1" dirty="0">
                <a:solidFill>
                  <a:prstClr val="black"/>
                </a:solidFill>
              </a:rPr>
              <a:t>Н. А</a:t>
            </a:r>
            <a:r>
              <a:rPr lang="ru-RU" sz="2000" b="1" i="1" dirty="0" smtClean="0">
                <a:solidFill>
                  <a:prstClr val="black"/>
                </a:solidFill>
              </a:rPr>
              <a:t>.,</a:t>
            </a:r>
          </a:p>
          <a:p>
            <a:pPr lvl="0"/>
            <a:r>
              <a:rPr lang="ru-RU" sz="2000" b="1" i="1" dirty="0" smtClean="0">
                <a:solidFill>
                  <a:prstClr val="black"/>
                </a:solidFill>
              </a:rPr>
              <a:t>                                              дети, родители  </a:t>
            </a:r>
            <a:endParaRPr lang="ru-RU" sz="20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2645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60207">
            <a:off x="321238" y="584930"/>
            <a:ext cx="2837501" cy="20616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4830" y="2577822"/>
            <a:ext cx="7560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cs typeface="Times New Roman" pitchFamily="18" charset="0"/>
              </a:rPr>
              <a:t>     Доверяя народной мудрости о том, что один в поле не воин, мы постарались привлечь в свои ряды как можно большее число  неравнодушных людей. Распечатали и раздали в детском саду, на улице, в магазинах около сотни листовок с призывом принять участие в подкормке зимующих птиц.</a:t>
            </a:r>
            <a:endParaRPr lang="ru-RU" sz="2000" b="1" i="1" dirty="0"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/>
          <a:stretch/>
        </p:blipFill>
        <p:spPr>
          <a:xfrm rot="1091911">
            <a:off x="6227687" y="548026"/>
            <a:ext cx="2555455" cy="1789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9630" y="326904"/>
            <a:ext cx="2292771" cy="22317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24019" y="4468487"/>
            <a:ext cx="2213059" cy="17734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4743792" y="4396446"/>
            <a:ext cx="2237218" cy="1825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847101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3039" y="332656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cs typeface="Times New Roman" pitchFamily="18" charset="0"/>
              </a:rPr>
              <a:t>     Прежде чем приступить к конструированию собственных «птичьих столовых», мы решили изучить опыт изготовления и оформления кормушек пользователей сети Интернет. Признаться, увидели много интересного.</a:t>
            </a:r>
            <a:endParaRPr lang="ru-RU" sz="2000" b="1" i="1" dirty="0"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721" y="1894401"/>
            <a:ext cx="1850600" cy="24687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5984" y="1894401"/>
            <a:ext cx="1944216" cy="24302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813068" y="1871673"/>
            <a:ext cx="1896291" cy="25141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4581128"/>
            <a:ext cx="2697781" cy="20233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996879" y="4592635"/>
            <a:ext cx="2697199" cy="20233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056205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625043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360465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u="sng" dirty="0" smtClean="0">
                <a:cs typeface="Times New Roman" pitchFamily="18" charset="0"/>
              </a:rPr>
              <a:t>А как вам такое?</a:t>
            </a:r>
            <a:endParaRPr lang="ru-RU" sz="3200" b="1" i="1" u="sng" dirty="0"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26854" y="3615591"/>
            <a:ext cx="3096344" cy="21089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060018" y="1828870"/>
            <a:ext cx="2844316" cy="35734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14127" flipH="1">
            <a:off x="6395579" y="-67075"/>
            <a:ext cx="2451929" cy="16019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835534"/>
            <a:ext cx="3554176" cy="17219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4176" y="1484784"/>
            <a:ext cx="1998340" cy="19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8595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332656"/>
            <a:ext cx="7560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cs typeface="Times New Roman" pitchFamily="18" charset="0"/>
              </a:rPr>
              <a:t>      Желая предостеречь своих друзей и их родителей от подобных ошибок, мы разработали памятки на тему: «Идеальная кормушка». Эти правила учитывали и при создании собственных «птичьих столовых». Итак, кормушка в первую очередь должна быть:</a:t>
            </a:r>
            <a:endParaRPr lang="ru-RU" sz="2000" b="1" i="1" dirty="0"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0224" y="2276077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а) полностью безопасной для птиц</a:t>
            </a:r>
          </a:p>
          <a:p>
            <a:r>
              <a:rPr lang="ru-RU" dirty="0"/>
              <a:t> </a:t>
            </a:r>
            <a:r>
              <a:rPr lang="ru-RU" dirty="0" smtClean="0"/>
              <a:t>   (без режущих краёв и щепок);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86761" y="3861048"/>
            <a:ext cx="334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б) привлекательной для них;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987824" y="5219967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в) иметь вход, просторный для самих птиц, </a:t>
            </a:r>
          </a:p>
          <a:p>
            <a:r>
              <a:rPr lang="ru-RU" dirty="0"/>
              <a:t> </a:t>
            </a:r>
            <a:r>
              <a:rPr lang="ru-RU" dirty="0" smtClean="0"/>
              <a:t>   но узкий для других животных </a:t>
            </a:r>
          </a:p>
          <a:p>
            <a:r>
              <a:rPr lang="ru-RU" dirty="0"/>
              <a:t> </a:t>
            </a:r>
            <a:r>
              <a:rPr lang="ru-RU" dirty="0" smtClean="0"/>
              <a:t>   (особенно кошек);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68064" y="1963102"/>
            <a:ext cx="1696380" cy="1272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764195" y="1929712"/>
            <a:ext cx="1664281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705793" y="3261201"/>
            <a:ext cx="2256250" cy="169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999350" y="4439244"/>
            <a:ext cx="2246961" cy="1829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878453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1243" y="836712"/>
            <a:ext cx="4157832" cy="104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645472" y="595539"/>
            <a:ext cx="2459765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2024844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1732" y="4312973"/>
            <a:ext cx="2496247" cy="187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69402" y="4157471"/>
            <a:ext cx="1916964" cy="2223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7199" y="4157471"/>
            <a:ext cx="1841320" cy="214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003157" y="2852936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г) иметь крышу и, желательно,</a:t>
            </a:r>
          </a:p>
          <a:p>
            <a:r>
              <a:rPr lang="ru-RU" dirty="0"/>
              <a:t> </a:t>
            </a:r>
            <a:r>
              <a:rPr lang="ru-RU" dirty="0" smtClean="0"/>
              <a:t>   приспособление для добавления  </a:t>
            </a:r>
          </a:p>
          <a:p>
            <a:r>
              <a:rPr lang="ru-RU" dirty="0" smtClean="0"/>
              <a:t>    корма.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29456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6" y="477480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cs typeface="Times New Roman" pitchFamily="18" charset="0"/>
              </a:rPr>
              <a:t>      </a:t>
            </a:r>
            <a:r>
              <a:rPr lang="ru-RU" sz="2800" b="1" i="1" dirty="0" smtClean="0">
                <a:cs typeface="Times New Roman" pitchFamily="18" charset="0"/>
              </a:rPr>
              <a:t>На подготовительном этапе мы активно привлекали к реализации нашего проекта родителей. Их помощь заключалась…</a:t>
            </a:r>
          </a:p>
          <a:p>
            <a:pPr algn="just"/>
            <a:endParaRPr lang="ru-RU" sz="1200" b="1" i="1" dirty="0" smtClean="0"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44371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443711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204864"/>
            <a:ext cx="8201856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31740" y="3341411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itchFamily="2" charset="2"/>
              <a:buChar char="ü"/>
            </a:pPr>
            <a:r>
              <a:rPr lang="ru-RU" sz="2000" b="1" i="1" dirty="0">
                <a:solidFill>
                  <a:srgbClr val="006600"/>
                </a:solidFill>
                <a:cs typeface="Times New Roman" pitchFamily="18" charset="0"/>
              </a:rPr>
              <a:t>и в подборе загадок, пословиц, поговорок, примет по теме «Зимующие птицы»;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16924" y="4437112"/>
            <a:ext cx="6131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itchFamily="2" charset="2"/>
              <a:buChar char="ü"/>
            </a:pPr>
            <a:r>
              <a:rPr lang="ru-RU" sz="2000" b="1" i="1" dirty="0">
                <a:solidFill>
                  <a:srgbClr val="002060"/>
                </a:solidFill>
                <a:cs typeface="Times New Roman" pitchFamily="18" charset="0"/>
              </a:rPr>
              <a:t>и в изготовлении всевозможных настольно-печатных, дидактических игр, костюмов для ряженья и т.д.  </a:t>
            </a:r>
          </a:p>
        </p:txBody>
      </p:sp>
    </p:spTree>
    <p:extLst>
      <p:ext uri="{BB962C8B-B14F-4D97-AF65-F5344CB8AC3E}">
        <p14:creationId xmlns:p14="http://schemas.microsoft.com/office/powerpoint/2010/main" xmlns="" val="25348659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774569" y="2455607"/>
            <a:ext cx="4034971" cy="3910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6" y="477480"/>
            <a:ext cx="7560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cs typeface="Times New Roman" pitchFamily="18" charset="0"/>
              </a:rPr>
              <a:t>     Мамы и папы с огромным удовольствием заучивали вместе с нами стихи о кормушках, храбрых пташках, оставшихся зимовать вместе с нами.</a:t>
            </a:r>
          </a:p>
          <a:p>
            <a:pPr algn="just"/>
            <a:endParaRPr lang="ru-RU" sz="1200" b="1" i="1" dirty="0" smtClean="0"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44371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443711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61071" y="1772816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Первые строчки одно из таких стихотворений в буквальном смысле стали нашим девизом:</a:t>
            </a:r>
            <a:endParaRPr lang="ru-RU" b="1" i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918951" y="2918938"/>
            <a:ext cx="2225049" cy="225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60214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0032" y="1566519"/>
            <a:ext cx="37804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cs typeface="Times New Roman" pitchFamily="18" charset="0"/>
              </a:rPr>
              <a:t>     Для тех из них, кто делал это впервые  мы подготовили информацию и о видах «птичьих столовых», и о способах их изготовления. </a:t>
            </a:r>
          </a:p>
          <a:p>
            <a:pPr algn="just"/>
            <a:endParaRPr lang="ru-RU" sz="1200" b="1" i="1" dirty="0" smtClean="0"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44371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443711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430219"/>
            <a:ext cx="3385181" cy="19541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290076" y="3552466"/>
            <a:ext cx="2426340" cy="30401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501931" y="3552465"/>
            <a:ext cx="2428169" cy="30401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5" y="414556"/>
            <a:ext cx="788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prstClr val="black"/>
                </a:solidFill>
                <a:cs typeface="Times New Roman" pitchFamily="18" charset="0"/>
              </a:rPr>
              <a:t>     Но </a:t>
            </a:r>
            <a:r>
              <a:rPr lang="ru-RU" sz="2000" b="1" i="1" dirty="0">
                <a:solidFill>
                  <a:prstClr val="black"/>
                </a:solidFill>
                <a:cs typeface="Times New Roman" pitchFamily="18" charset="0"/>
              </a:rPr>
              <a:t>если заучивать стихи с детьми лучше всего </a:t>
            </a:r>
            <a:r>
              <a:rPr lang="ru-RU" sz="2000" b="1" i="1" dirty="0" smtClean="0">
                <a:solidFill>
                  <a:prstClr val="black"/>
                </a:solidFill>
                <a:cs typeface="Times New Roman" pitchFamily="18" charset="0"/>
              </a:rPr>
              <a:t>удавалось </a:t>
            </a:r>
            <a:r>
              <a:rPr lang="ru-RU" sz="2000" b="1" i="1" dirty="0">
                <a:solidFill>
                  <a:prstClr val="black"/>
                </a:solidFill>
                <a:cs typeface="Times New Roman" pitchFamily="18" charset="0"/>
              </a:rPr>
              <a:t>мамам, то задание смастерить кормушки в большей степени легло на плечи пап.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35461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006600"/>
                </a:solidFill>
              </a:rPr>
              <a:t>Основной этап</a:t>
            </a:r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7710" y="1163934"/>
            <a:ext cx="74888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itchFamily="2" charset="2"/>
              <a:buChar char="v"/>
            </a:pPr>
            <a:r>
              <a:rPr lang="ru-RU" sz="2200" b="1" dirty="0" smtClean="0">
                <a:solidFill>
                  <a:prstClr val="black"/>
                </a:solidFill>
              </a:rPr>
              <a:t>Развесили изготовленные нами кормушки на участках детского сада, вблизи своих домов, в парках и скверах </a:t>
            </a:r>
            <a:r>
              <a:rPr lang="ru-RU" sz="2200" b="1" dirty="0" smtClean="0">
                <a:solidFill>
                  <a:srgbClr val="C00000"/>
                </a:solidFill>
              </a:rPr>
              <a:t>(всего 28 штук)</a:t>
            </a:r>
            <a:r>
              <a:rPr lang="ru-RU" sz="2200" b="1" dirty="0" smtClean="0">
                <a:solidFill>
                  <a:prstClr val="black"/>
                </a:solidFill>
              </a:rPr>
              <a:t>.</a:t>
            </a: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2200" b="1" dirty="0" smtClean="0">
                <a:solidFill>
                  <a:prstClr val="black"/>
                </a:solidFill>
              </a:rPr>
              <a:t>Всю зиму подкармливали прилетающих к кормушкам птиц  разнообразным кормом.</a:t>
            </a:r>
            <a:endParaRPr lang="ru-RU" sz="2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6072114" y="3492739"/>
            <a:ext cx="3402493" cy="25142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7279" y="3212976"/>
            <a:ext cx="3580313" cy="26852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15537" y="3473950"/>
            <a:ext cx="3402491" cy="25518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930408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16998" y="2245009"/>
            <a:ext cx="3623387" cy="27175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751033" y="2159309"/>
            <a:ext cx="3851920" cy="28889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1513889"/>
            <a:ext cx="3924266" cy="2943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681099" y="620686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u="sng" dirty="0" smtClean="0"/>
              <a:t>А что у нас сегодня на обед?</a:t>
            </a:r>
            <a:endParaRPr lang="ru-RU" sz="3200" b="1" i="1" u="sng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4457089"/>
            <a:ext cx="2544994" cy="25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54060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2392" y="1759457"/>
            <a:ext cx="5702024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3209" y="116632"/>
            <a:ext cx="4896544" cy="12815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265" y="255150"/>
            <a:ext cx="3888432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</a:rPr>
              <a:t>Тип проекта</a:t>
            </a:r>
            <a:endParaRPr lang="ru-RU" sz="3200" b="1" dirty="0">
              <a:solidFill>
                <a:srgbClr val="006600"/>
              </a:solidFill>
            </a:endParaRPr>
          </a:p>
        </p:txBody>
      </p:sp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428" y="406411"/>
            <a:ext cx="1702841" cy="1570398"/>
          </a:xfrm>
        </p:spPr>
      </p:pic>
      <p:sp>
        <p:nvSpPr>
          <p:cNvPr id="20" name="TextBox 19"/>
          <p:cNvSpPr txBox="1"/>
          <p:nvPr/>
        </p:nvSpPr>
        <p:spPr>
          <a:xfrm>
            <a:off x="2744269" y="126876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Познавательно-исследовательский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81228" y="2244027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</a:rPr>
              <a:t>Участники проекта</a:t>
            </a:r>
            <a:endParaRPr lang="ru-RU" sz="3200" b="1" dirty="0">
              <a:solidFill>
                <a:srgbClr val="00660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6682" y="2623198"/>
            <a:ext cx="1381544" cy="407236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17144">
            <a:off x="1829454" y="2408627"/>
            <a:ext cx="2045877" cy="378968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063" y="3356992"/>
            <a:ext cx="3682932" cy="31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52269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44371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443711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55575" y="414556"/>
            <a:ext cx="7884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prstClr val="black"/>
                </a:solidFill>
                <a:cs typeface="Times New Roman" pitchFamily="18" charset="0"/>
              </a:rPr>
              <a:t>     В ходе реализации основного этапа проекта мы выяснили, что вкусовые предпочтения у всех птиц разные. Они связаны и с  физиологическими потребностями пернатых, и с особенностями строения их клюва, пищеварительной системы, ну и, конечно же, с размером птицы.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2093708" y="2219808"/>
            <a:ext cx="2263447" cy="191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6477711" y="2321609"/>
            <a:ext cx="2263446" cy="1693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059981" y="4437112"/>
            <a:ext cx="55954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/>
              <a:t>     Чтобы научиться правильно подбирать корм для всех видов прилетающих к нашим кормушкам птиц, мы придумали специальную игру, которая очень скоро стало одной из наших любимых экологических игр. </a:t>
            </a:r>
            <a:endParaRPr lang="ru-RU" sz="2000" b="1" i="1" dirty="0"/>
          </a:p>
        </p:txBody>
      </p:sp>
      <p:pic>
        <p:nvPicPr>
          <p:cNvPr id="15" name="Picture 2" descr="http://nn.by/image-cache/53457070e6c1702b8b65db8d7e54b8e7_w499_h332_q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3120" y="2281022"/>
            <a:ext cx="2559766" cy="180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087658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7331" y="3861048"/>
            <a:ext cx="3805401" cy="2138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835696" y="2641977"/>
            <a:ext cx="6048672" cy="1052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810428" y="2680749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Нажми на корм, которым можно накормить эту птицу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837" y="517130"/>
            <a:ext cx="2933717" cy="1973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2554" y="602230"/>
            <a:ext cx="2893863" cy="18073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0959" y="551675"/>
            <a:ext cx="2871260" cy="1908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582427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6925" y="2547452"/>
            <a:ext cx="6048672" cy="1147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846925" y="2643929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Нажми на корм, которым можно накормить эту птицу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5078" y="602230"/>
            <a:ext cx="2893863" cy="18073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5078" y="3789040"/>
            <a:ext cx="3312367" cy="2208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02230"/>
            <a:ext cx="2754408" cy="1871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196416" y="576890"/>
            <a:ext cx="2763867" cy="1903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353281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6925" y="2547452"/>
            <a:ext cx="6048672" cy="1147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846925" y="2643929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Нажми на корм, которым можно накормить эту птицу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9098" y="464397"/>
            <a:ext cx="2877397" cy="1871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6757" y="390678"/>
            <a:ext cx="2926081" cy="19458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426207" y="3789040"/>
            <a:ext cx="2307179" cy="3150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47044"/>
            <a:ext cx="2795801" cy="1833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545430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3871" y="2883926"/>
            <a:ext cx="6048672" cy="1147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899875" y="2923200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Нажми на корм, которым можно накормить эту птицу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2241" y="4005064"/>
            <a:ext cx="3228623" cy="24214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156176" y="496253"/>
            <a:ext cx="2806535" cy="1884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3893" y="0"/>
            <a:ext cx="2060282" cy="2980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5536" y="453743"/>
            <a:ext cx="2866705" cy="1926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671676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44371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443711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576006" y="1526543"/>
            <a:ext cx="61566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006600"/>
                </a:solidFill>
                <a:cs typeface="Times New Roman" pitchFamily="18" charset="0"/>
              </a:rPr>
              <a:t>Наши кормушки не пустовали ни одного дня. К ним прилетали и воробьи, и синицы, и снегири, и голуби. Иногда мы также подкармливали дроздов, дятлов, ворон и других представителей птичьего сообщества </a:t>
            </a:r>
          </a:p>
          <a:p>
            <a:pPr algn="just"/>
            <a:r>
              <a:rPr lang="ru-RU" sz="2800" b="1" i="1" dirty="0" smtClean="0">
                <a:solidFill>
                  <a:srgbClr val="006600"/>
                </a:solidFill>
                <a:cs typeface="Times New Roman" pitchFamily="18" charset="0"/>
              </a:rPr>
              <a:t>нашей Тамбовской </a:t>
            </a:r>
          </a:p>
          <a:p>
            <a:pPr algn="just"/>
            <a:r>
              <a:rPr lang="ru-RU" sz="2800" b="1" i="1" dirty="0" smtClean="0">
                <a:solidFill>
                  <a:srgbClr val="006600"/>
                </a:solidFill>
                <a:cs typeface="Times New Roman" pitchFamily="18" charset="0"/>
              </a:rPr>
              <a:t>области.   </a:t>
            </a:r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505" y="656401"/>
            <a:ext cx="8129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cs typeface="Times New Roman" pitchFamily="18" charset="0"/>
              </a:rPr>
              <a:t>     </a:t>
            </a:r>
            <a:r>
              <a:rPr lang="ru-RU" sz="2800" b="1" i="1" dirty="0" smtClean="0">
                <a:solidFill>
                  <a:srgbClr val="006600"/>
                </a:solidFill>
                <a:cs typeface="Times New Roman" pitchFamily="18" charset="0"/>
              </a:rPr>
              <a:t>Труды </a:t>
            </a:r>
            <a:r>
              <a:rPr lang="ru-RU" sz="2800" b="1" i="1" dirty="0">
                <a:solidFill>
                  <a:srgbClr val="006600"/>
                </a:solidFill>
                <a:cs typeface="Times New Roman" pitchFamily="18" charset="0"/>
              </a:rPr>
              <a:t>всех участников данного проекта оказались ненапрасными. </a:t>
            </a:r>
            <a:endParaRPr lang="ru-RU" dirty="0"/>
          </a:p>
        </p:txBody>
      </p:sp>
      <p:pic>
        <p:nvPicPr>
          <p:cNvPr id="16" name="Picture 2" descr="Картинка 45 из 3435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6572" y="4427782"/>
            <a:ext cx="3167708" cy="229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737008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44371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443711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54505" y="548680"/>
            <a:ext cx="8129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cs typeface="Times New Roman" pitchFamily="18" charset="0"/>
              </a:rPr>
              <a:t>     </a:t>
            </a:r>
            <a:r>
              <a:rPr lang="ru-RU" sz="2800" b="1" i="1" dirty="0" smtClean="0">
                <a:solidFill>
                  <a:srgbClr val="006600"/>
                </a:solidFill>
                <a:cs typeface="Times New Roman" pitchFamily="18" charset="0"/>
              </a:rPr>
              <a:t>Но таких гостей в наших «птичьих столовых» мы никак не ожидали увидеть!</a:t>
            </a:r>
            <a:endParaRPr lang="ru-RU" sz="2800" dirty="0">
              <a:solidFill>
                <a:srgbClr val="0066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26546" y="2179124"/>
            <a:ext cx="3906975" cy="2930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160922">
            <a:off x="5368842" y="2257839"/>
            <a:ext cx="3869492" cy="2902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850147" y="2138313"/>
            <a:ext cx="3535288" cy="2651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190705" y="597083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Что же… и тебе приятного аппетита!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86242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3885728"/>
            <a:ext cx="3450068" cy="25875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8577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006600"/>
                </a:solidFill>
              </a:rPr>
              <a:t>В рамках основного  этапа проекта мы также</a:t>
            </a:r>
            <a:r>
              <a:rPr lang="ru-RU" sz="3200" b="1" dirty="0" smtClean="0">
                <a:solidFill>
                  <a:srgbClr val="006600"/>
                </a:solidFill>
              </a:rPr>
              <a:t>…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5561" y="989439"/>
            <a:ext cx="59617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itchFamily="2" charset="2"/>
              <a:buChar char="v"/>
            </a:pPr>
            <a:r>
              <a:rPr lang="ru-RU" sz="2200" b="1" dirty="0" smtClean="0">
                <a:solidFill>
                  <a:prstClr val="black"/>
                </a:solidFill>
              </a:rPr>
              <a:t>Неоднократно посещали зимний лес </a:t>
            </a:r>
            <a:r>
              <a:rPr lang="ru-RU" sz="2200" b="1" i="1" dirty="0" smtClean="0">
                <a:solidFill>
                  <a:prstClr val="black"/>
                </a:solidFill>
              </a:rPr>
              <a:t>(покармливали своих крылатых друзей и там).</a:t>
            </a: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sz="2200" b="1" dirty="0" smtClean="0">
                <a:solidFill>
                  <a:prstClr val="black"/>
                </a:solidFill>
              </a:rPr>
              <a:t>Вели дневник наблюдений за прилетающими к кормушке птицами.</a:t>
            </a:r>
            <a:endParaRPr lang="ru-RU" sz="22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0" y="2636912"/>
            <a:ext cx="59854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sz="2200" b="1" dirty="0" smtClean="0"/>
              <a:t>Ежедневно обыгрывали ситуации, подсмотренные в ходе наблюдений за пернатыми;</a:t>
            </a:r>
            <a:endParaRPr lang="ru-RU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94003" y="3501008"/>
            <a:ext cx="43292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200" b="1" dirty="0" smtClean="0"/>
              <a:t>Провели интеллектуальную викторину</a:t>
            </a:r>
          </a:p>
          <a:p>
            <a:r>
              <a:rPr lang="ru-RU" sz="2200" b="1" dirty="0" smtClean="0"/>
              <a:t>           «Жизнь зимующих птиц».</a:t>
            </a:r>
            <a:endParaRPr lang="ru-RU" sz="2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7107" y="1719110"/>
            <a:ext cx="2915816" cy="21868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10360">
            <a:off x="5972740" y="4530754"/>
            <a:ext cx="2942956" cy="239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27023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7170"/>
            <a:ext cx="3493359" cy="294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44176"/>
            <a:ext cx="3266106" cy="277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241241" y="415131"/>
            <a:ext cx="3178961" cy="26538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619672" y="3090853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Каждый день нас ожидали какие-то интересные дела и события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22818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697051"/>
            <a:ext cx="8577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006600"/>
                </a:solidFill>
              </a:rPr>
              <a:t>Заключительный этап</a:t>
            </a:r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1287087"/>
            <a:ext cx="7920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400" b="1" i="1" dirty="0" smtClean="0"/>
              <a:t> В марте мы подвели итоги проекта </a:t>
            </a:r>
            <a:r>
              <a:rPr lang="ru-RU" sz="2400" i="1" dirty="0" smtClean="0"/>
              <a:t>(оформили их в виде представленной вашему вниманию презентации)</a:t>
            </a:r>
            <a:r>
              <a:rPr lang="ru-RU" sz="2400" b="1" i="1" dirty="0" smtClean="0"/>
              <a:t>.</a:t>
            </a:r>
            <a:endParaRPr lang="ru-RU" sz="800" b="1" i="1" dirty="0" smtClean="0"/>
          </a:p>
          <a:p>
            <a:pPr marL="285750" indent="-285750">
              <a:buFont typeface="Wingdings" pitchFamily="2" charset="2"/>
              <a:buChar char="v"/>
            </a:pPr>
            <a:endParaRPr lang="ru-RU" sz="500" b="1" i="1" dirty="0" smtClean="0"/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i="1" dirty="0" smtClean="0"/>
              <a:t> Самым активным его участникам вручили</a:t>
            </a:r>
          </a:p>
          <a:p>
            <a:pPr algn="just"/>
            <a:r>
              <a:rPr lang="ru-RU" sz="2400" b="1" i="1" dirty="0" smtClean="0"/>
              <a:t>     благодарственные письма и специальные</a:t>
            </a:r>
          </a:p>
          <a:p>
            <a:pPr algn="just"/>
            <a:r>
              <a:rPr lang="ru-RU" sz="2400" b="1" i="1" dirty="0"/>
              <a:t> </a:t>
            </a:r>
            <a:r>
              <a:rPr lang="ru-RU" sz="2400" b="1" i="1" dirty="0" smtClean="0"/>
              <a:t>    медали.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881707" y="3754955"/>
            <a:ext cx="3246105" cy="2434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1454947" y="3257039"/>
            <a:ext cx="3246106" cy="3430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956221" y="33951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и вот наступил…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05072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152" y="548680"/>
            <a:ext cx="8352928" cy="15121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13" y="1052736"/>
            <a:ext cx="6624736" cy="7920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</a:rPr>
              <a:t>Сроки реализации проекта</a:t>
            </a:r>
            <a:endParaRPr lang="ru-RU" sz="3200" b="1" dirty="0">
              <a:solidFill>
                <a:srgbClr val="0066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2165922"/>
            <a:ext cx="6493443" cy="219713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907704" y="2585273"/>
            <a:ext cx="1127518" cy="127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03848" y="2585273"/>
            <a:ext cx="1408365" cy="1226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12213" y="2585273"/>
            <a:ext cx="1506980" cy="1249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231290">
            <a:off x="6055042" y="2622735"/>
            <a:ext cx="1529582" cy="1327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627506" y="2623756"/>
            <a:ext cx="864097" cy="136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77079">
            <a:off x="3267577" y="-66227"/>
            <a:ext cx="3008598" cy="18751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4462721"/>
            <a:ext cx="5436096" cy="239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81215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44371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443711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54505" y="548680"/>
            <a:ext cx="81291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cs typeface="Times New Roman" pitchFamily="18" charset="0"/>
              </a:rPr>
              <a:t>     </a:t>
            </a:r>
            <a:r>
              <a:rPr lang="ru-RU" sz="2800" b="1" i="1" dirty="0" smtClean="0">
                <a:solidFill>
                  <a:srgbClr val="006600"/>
                </a:solidFill>
                <a:cs typeface="Times New Roman" pitchFamily="18" charset="0"/>
              </a:rPr>
              <a:t>Но, пожалуй, самой главной наградой для нас оказалась признательность самих птиц, которую они с началом весны стали выражать в своём заливистом пении и задорном щебетании!</a:t>
            </a:r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5724127" y="2444231"/>
            <a:ext cx="3384375" cy="2025518"/>
          </a:xfrm>
          <a:prstGeom prst="wedgeEllipseCallout">
            <a:avLst>
              <a:gd name="adj1" fmla="val -67972"/>
              <a:gd name="adj2" fmla="val 365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838848" y="2564904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петь в это году 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хочется даже мне. 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 птичий хор теперь стал гораздо больше, нежели в прежние времена.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268"/>
          <a:stretch/>
        </p:blipFill>
        <p:spPr>
          <a:xfrm>
            <a:off x="1259632" y="2624754"/>
            <a:ext cx="4158574" cy="368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01918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44371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443711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3557" y="557002"/>
            <a:ext cx="8630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cs typeface="Times New Roman" pitchFamily="18" charset="0"/>
              </a:rPr>
              <a:t>     </a:t>
            </a:r>
            <a:r>
              <a:rPr lang="ru-RU" sz="2800" b="1" i="1" dirty="0" smtClean="0">
                <a:solidFill>
                  <a:srgbClr val="006600"/>
                </a:solidFill>
                <a:cs typeface="Times New Roman" pitchFamily="18" charset="0"/>
              </a:rPr>
              <a:t>Ещё бы! Этой зимой в организованных нами «птичьих столовых» было съедено:</a:t>
            </a:r>
            <a:endParaRPr lang="ru-RU" sz="2800" dirty="0">
              <a:solidFill>
                <a:srgbClr val="0066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260" y="4054090"/>
            <a:ext cx="3021197" cy="25638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3669022"/>
            <a:ext cx="3338686" cy="29777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20543">
            <a:off x="503825" y="5369217"/>
            <a:ext cx="2925937" cy="16312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9397" y="4620037"/>
            <a:ext cx="2753237" cy="13909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19687" y="1700808"/>
            <a:ext cx="6508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002060"/>
                </a:solidFill>
              </a:rPr>
              <a:t>Примерно по 5 кг. пшена, проса, овса, семян подсолнечника;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3301" y="2536353"/>
            <a:ext cx="719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002060"/>
                </a:solidFill>
              </a:rPr>
              <a:t>2 кг. сушёной рябины и столько же боярышника;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25266" y="3155909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002060"/>
                </a:solidFill>
              </a:rPr>
              <a:t>3 кг. желудей; 1,5 кг. орехов;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67154" y="3669022"/>
            <a:ext cx="4594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002060"/>
                </a:solidFill>
              </a:rPr>
              <a:t>А ещё большой пакет семян клёна и ясеня и мн.др.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1781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44371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443711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3557" y="557002"/>
            <a:ext cx="86309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cs typeface="Times New Roman" pitchFamily="18" charset="0"/>
              </a:rPr>
              <a:t>     </a:t>
            </a:r>
            <a:r>
              <a:rPr lang="ru-RU" sz="2800" b="1" i="1" dirty="0" smtClean="0">
                <a:solidFill>
                  <a:srgbClr val="006600"/>
                </a:solidFill>
                <a:cs typeface="Times New Roman" pitchFamily="18" charset="0"/>
              </a:rPr>
              <a:t>Таким образом, </a:t>
            </a:r>
            <a:r>
              <a:rPr lang="ru-RU" sz="2800" b="1" i="1" dirty="0" smtClean="0">
                <a:solidFill>
                  <a:srgbClr val="C00000"/>
                </a:solidFill>
                <a:cs typeface="Times New Roman" pitchFamily="18" charset="0"/>
              </a:rPr>
              <a:t>наша гипотеза</a:t>
            </a:r>
            <a:r>
              <a:rPr lang="ru-RU" sz="2800" b="1" i="1" dirty="0" smtClean="0">
                <a:solidFill>
                  <a:srgbClr val="006600"/>
                </a:solidFill>
                <a:cs typeface="Times New Roman" pitchFamily="18" charset="0"/>
              </a:rPr>
              <a:t> о том, что если регулярно подкармливать птиц необходимым для них кормом, то можно сохранить их численность, </a:t>
            </a:r>
          </a:p>
          <a:p>
            <a:pPr algn="ctr"/>
            <a:r>
              <a:rPr lang="ru-RU" sz="2800" b="1" i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6600"/>
                </a:solidFill>
                <a:cs typeface="Times New Roman" pitchFamily="18" charset="0"/>
              </a:rPr>
              <a:t>  </a:t>
            </a:r>
            <a:r>
              <a:rPr lang="ru-RU" sz="2800" b="1" i="1" dirty="0" smtClean="0">
                <a:solidFill>
                  <a:srgbClr val="C00000"/>
                </a:solidFill>
                <a:cs typeface="Times New Roman" pitchFamily="18" charset="0"/>
              </a:rPr>
              <a:t>полностью подтвердилась</a:t>
            </a:r>
            <a:r>
              <a:rPr lang="ru-RU" sz="2800" b="1" i="1" dirty="0" smtClean="0">
                <a:solidFill>
                  <a:srgbClr val="006600"/>
                </a:solidFill>
                <a:cs typeface="Times New Roman" pitchFamily="18" charset="0"/>
              </a:rPr>
              <a:t>.</a:t>
            </a:r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7744" y="3282950"/>
            <a:ext cx="56560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  <a:ea typeface="Times New Roman"/>
              </a:rPr>
              <a:t>Жалейте птиц, они не оскорбятся жалостью.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  <a:ea typeface="Times New Roman"/>
              </a:rPr>
              <a:t>Поймите птиц, пожалуйста.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  <a:ea typeface="Times New Roman"/>
              </a:rPr>
              <a:t>Как жить зимой без червяка и мошки?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  <a:ea typeface="Times New Roman"/>
              </a:rPr>
              <a:t>Бросайте птицам крошки. Помочь певцам,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  <a:ea typeface="Times New Roman"/>
              </a:rPr>
              <a:t>Покуда вьюги не растаяли! Ведь песни гибнут </a:t>
            </a:r>
            <a:endParaRPr lang="ru-RU" sz="2400" b="1" i="1" dirty="0" smtClean="0">
              <a:solidFill>
                <a:srgbClr val="002060"/>
              </a:solidFill>
              <a:latin typeface="Monotype Corsiva" pitchFamily="66" charset="0"/>
              <a:ea typeface="Times New Roman"/>
            </a:endParaRPr>
          </a:p>
          <a:p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  <a:ea typeface="Times New Roman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</a:rPr>
              <a:t>                                                               стаями</a:t>
            </a:r>
            <a:r>
              <a:rPr lang="ru-RU" sz="2400" b="1" i="1" dirty="0">
                <a:solidFill>
                  <a:srgbClr val="002060"/>
                </a:solidFill>
                <a:latin typeface="Monotype Corsiva" pitchFamily="66" charset="0"/>
                <a:ea typeface="Times New Roman"/>
              </a:rPr>
              <a:t>…</a:t>
            </a:r>
            <a:endParaRPr lang="ru-RU" sz="2400" b="1" i="1" dirty="0">
              <a:solidFill>
                <a:srgbClr val="002060"/>
              </a:solidFill>
              <a:effectLst/>
              <a:latin typeface="Monotype Corsiva" pitchFamily="66" charset="0"/>
              <a:ea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2780927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6600"/>
                </a:solidFill>
              </a:rPr>
              <a:t>И как был прав В. Маяковский, когда писал:</a:t>
            </a:r>
            <a:endParaRPr lang="ru-RU" sz="2400" b="1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131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44371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790568" y="4342655"/>
            <a:ext cx="6029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Обнаружили взаимосвязь между поведением птиц и изменениями в погодных условия. 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(Так, например,  синички жмутся к домам и</a:t>
            </a:r>
          </a:p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   пищат, к морозу. Воробьи громко чирикают к</a:t>
            </a:r>
          </a:p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   оттепели. А ворона поворачивает свой клюв</a:t>
            </a:r>
          </a:p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   туда, откуда в скором времени подует ветер.)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557" y="557002"/>
            <a:ext cx="8630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006600"/>
                </a:solidFill>
                <a:cs typeface="Times New Roman" pitchFamily="18" charset="0"/>
              </a:rPr>
              <a:t>Участие в реализации проекта «Покормите птиц зимой» принесло пользу не только нашим пернатым друзьям, </a:t>
            </a:r>
          </a:p>
          <a:p>
            <a:pPr algn="ctr"/>
            <a:r>
              <a:rPr lang="ru-RU" sz="2400" b="1" i="1" dirty="0" smtClean="0">
                <a:solidFill>
                  <a:srgbClr val="006600"/>
                </a:solidFill>
                <a:cs typeface="Times New Roman" pitchFamily="18" charset="0"/>
              </a:rPr>
              <a:t>но и нам самим.</a:t>
            </a:r>
            <a:endParaRPr lang="ru-RU" sz="2400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1757331"/>
            <a:ext cx="7128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Мы расширили свои представления о том, чем похожи и чем отличаются птицы по внешнему виду, голосу, повадкам, следам на снегу.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5736" y="2680661"/>
            <a:ext cx="655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Узнали, какие птицы зимуют в нашей области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(воробей, снегирь, синица, ворона, голубь, дятел, дрозд, и др.)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0568" y="3696324"/>
            <a:ext cx="617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Выяснили, почему одних пернатых называют городскими, а других лесными.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1538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398712" y="626986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Мы могли наблюдать, что воробьи и голуби прилетают к кормушке стайками, а синички –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    по 2-3 особи.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7914" y="2780928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Пришли к выводу,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что больше всего птиц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посещает наши «столовые»</a:t>
            </a: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в первой половине дня.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4797152"/>
            <a:ext cx="63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Анализируя записи в дневнике наблюдений, обнаружили, что в ветреные дни птицы крайне редко прилетают за кормом.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4" name="Содержимое 5" descr="кормушка.jpe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2388688"/>
            <a:ext cx="2876721" cy="2152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Home\Downloads\кормушка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72553"/>
            <a:ext cx="2692610" cy="2008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511822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808" y="44371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58264" y="455126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cs typeface="Times New Roman" pitchFamily="18" charset="0"/>
              </a:rPr>
              <a:t>     </a:t>
            </a:r>
            <a:r>
              <a:rPr lang="ru-RU" sz="2800" b="1" i="1" dirty="0" smtClean="0">
                <a:solidFill>
                  <a:srgbClr val="006600"/>
                </a:solidFill>
                <a:cs typeface="Times New Roman" pitchFamily="18" charset="0"/>
              </a:rPr>
              <a:t>Мы также смогли разобраться </a:t>
            </a:r>
          </a:p>
          <a:p>
            <a:pPr algn="ctr"/>
            <a:r>
              <a:rPr lang="ru-RU" sz="2800" b="1" i="1" dirty="0" smtClean="0">
                <a:solidFill>
                  <a:srgbClr val="006600"/>
                </a:solidFill>
                <a:cs typeface="Times New Roman" pitchFamily="18" charset="0"/>
              </a:rPr>
              <a:t>в следующих вопросах:</a:t>
            </a:r>
            <a:endParaRPr lang="ru-RU" sz="2800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1568598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Какие бывают кормушки, что следует учитывать при их изготовлении?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6336" y="2266968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Какой корм предпочитает каждый вид зимующих птиц?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2984748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Что из еды категорически нельзя предлагать пернатым? </a:t>
            </a:r>
            <a:r>
              <a:rPr lang="ru-RU" sz="2000" dirty="0" smtClean="0">
                <a:solidFill>
                  <a:srgbClr val="002060"/>
                </a:solidFill>
              </a:rPr>
              <a:t>(Ржаной хлеб, чипсы, солёные, сладкие и жареные продукты.)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3808" y="3970580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Какие вообще существуют правила подкормки птиц?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9832" y="4657701"/>
            <a:ext cx="54726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6600"/>
                </a:solidFill>
              </a:rPr>
              <a:t>Всю информацию, которую нам удалось найти во время работы над последним вопросом, оформили в виде ещё одной памятки. (Думаем, она обязательно пригодится нам в следующем году.)</a:t>
            </a:r>
            <a:endParaRPr lang="ru-RU" sz="20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83717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808" y="44371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99792" y="476672"/>
            <a:ext cx="4680520" cy="6120680"/>
          </a:xfrm>
          <a:prstGeom prst="rect">
            <a:avLst/>
          </a:prstGeom>
          <a:solidFill>
            <a:srgbClr val="66FF9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059832" y="566973"/>
            <a:ext cx="3816424" cy="428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900" b="1" u="sng" dirty="0">
                <a:latin typeface="Times New Roman"/>
                <a:ea typeface="Calibri"/>
                <a:cs typeface="Times New Roman"/>
              </a:rPr>
              <a:t>Как подкармливать птиц зимой?</a:t>
            </a:r>
            <a:endParaRPr lang="ru-RU" sz="1900" dirty="0">
              <a:ea typeface="Calibri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3808" y="1020138"/>
            <a:ext cx="41764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Развешивать кормушки надо в местах, спокойных для птиц и доступных для человека. 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Необходимо следить, чтобы в кормушке было чисто, и не   накапливался снег.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Нельзя кормить пернатых запрещёнными для них продуктами. 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Blip>
                <a:blip r:embed="rId2"/>
              </a:buBlip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Корм 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желательно подсыпать в одно время. 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7229" y="392377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/>
              <a:t>И самое главное правило:</a:t>
            </a:r>
            <a:endParaRPr lang="ru-RU" i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3707904" y="4296767"/>
            <a:ext cx="3888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Если начал птиц кормить,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Ты уж не бросай!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 пустой кормушку ты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 Им не оставляй!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Так доверчивы они,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 Верят нам, как дети.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Помни — ты их приручил,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Ты за них в ответе!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991676" y="3700279"/>
            <a:ext cx="3209319" cy="26773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0"/>
            <a:ext cx="2880320" cy="325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3642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971600" y="260648"/>
            <a:ext cx="36724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Покормите птиц зимой,</a:t>
            </a:r>
            <a:br>
              <a:rPr lang="ru-RU" sz="2000" b="1" i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Чтоб со всех концов </a:t>
            </a:r>
            <a:br>
              <a:rPr lang="ru-RU" sz="2000" b="1" i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К вам слетались, как домой,</a:t>
            </a:r>
            <a:br>
              <a:rPr lang="ru-RU" sz="2000" b="1" i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Стайки на крыльцо.</a:t>
            </a:r>
            <a:endParaRPr lang="ru-RU" sz="2000" b="1" i="1" dirty="0">
              <a:solidFill>
                <a:srgbClr val="006600"/>
              </a:solidFill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735" y="3687509"/>
            <a:ext cx="4104456" cy="305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0066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 богаты их корма, </a:t>
            </a:r>
            <a:br>
              <a:rPr lang="ru-RU" sz="2000" b="1" i="1" dirty="0">
                <a:solidFill>
                  <a:srgbClr val="0066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i="1" dirty="0">
                <a:solidFill>
                  <a:srgbClr val="0066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Горсть одна нужна.</a:t>
            </a:r>
            <a:br>
              <a:rPr lang="ru-RU" sz="2000" b="1" i="1" dirty="0">
                <a:solidFill>
                  <a:srgbClr val="0066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i="1" dirty="0">
                <a:solidFill>
                  <a:srgbClr val="0066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Горсть одна – и не страшна</a:t>
            </a:r>
            <a:br>
              <a:rPr lang="ru-RU" sz="2000" b="1" i="1" dirty="0">
                <a:solidFill>
                  <a:srgbClr val="0066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i="1" dirty="0">
                <a:solidFill>
                  <a:srgbClr val="0066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Будет им зима.</a:t>
            </a:r>
            <a:endParaRPr lang="ru-RU" sz="2000" b="1" i="1" dirty="0">
              <a:solidFill>
                <a:srgbClr val="0066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0066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Приручите птиц в мороз</a:t>
            </a:r>
            <a:br>
              <a:rPr lang="ru-RU" sz="2000" b="1" i="1" dirty="0">
                <a:solidFill>
                  <a:srgbClr val="0066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i="1" dirty="0">
                <a:solidFill>
                  <a:srgbClr val="0066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 своему окну,</a:t>
            </a:r>
            <a:br>
              <a:rPr lang="ru-RU" sz="2000" b="1" i="1" dirty="0">
                <a:solidFill>
                  <a:srgbClr val="0066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i="1" dirty="0">
                <a:solidFill>
                  <a:srgbClr val="0066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Чтоб без песен не пришлось</a:t>
            </a:r>
            <a:br>
              <a:rPr lang="ru-RU" sz="2000" b="1" i="1" dirty="0">
                <a:solidFill>
                  <a:srgbClr val="0066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i="1" dirty="0">
                <a:solidFill>
                  <a:srgbClr val="0066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Нам встречать весну!</a:t>
            </a:r>
            <a:endParaRPr lang="ru-RU" sz="2000" b="1" i="1" dirty="0">
              <a:solidFill>
                <a:srgbClr val="0066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85626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3518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3808" y="44371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364536" y="1052527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</a:rPr>
              <a:t>Источники информации: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2204864"/>
            <a:ext cx="7056784" cy="10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Нуждина Т.Д. Мир животных и растений. Энциклопедия для малышей. Чудо - всюду. – Ярославль: “Академия развития”, 1997.</a:t>
            </a:r>
            <a:endParaRPr lang="ru-RU" sz="1600" b="1" dirty="0"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1312" y="5561838"/>
            <a:ext cx="5221088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5. Шорыгина Т.А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. Птицы. Какие они? М., 2005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. 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4638508"/>
            <a:ext cx="4849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Свободная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энциклопедия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«Википедия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 </a:t>
            </a:r>
            <a:r>
              <a:rPr lang="ru-RU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</a:t>
            </a:r>
            <a:r>
              <a:rPr lang="ru-RU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://ru.wikipedia.org/wiki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информация о птицах).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3214715"/>
            <a:ext cx="6703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Поисковая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система «Рамблер» </a:t>
            </a:r>
            <a:r>
              <a:rPr lang="ru-RU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ru-RU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images.rambler.ru</a:t>
            </a:r>
            <a:endParaRPr lang="ru-RU" b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(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фото и картинки для презентации).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8" y="3975447"/>
            <a:ext cx="6779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Сайт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Союза охраны птиц России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//rbcu/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(информация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47206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880" t="-22018"/>
          <a:stretch/>
        </p:blipFill>
        <p:spPr>
          <a:xfrm>
            <a:off x="251520" y="18403"/>
            <a:ext cx="4860032" cy="4714876"/>
          </a:xfrm>
          <a:prstGeom prst="pentagon">
            <a:avLst/>
          </a:prstGeom>
        </p:spPr>
      </p:pic>
      <p:sp>
        <p:nvSpPr>
          <p:cNvPr id="8" name="Выноска-облако 7"/>
          <p:cNvSpPr/>
          <p:nvPr/>
        </p:nvSpPr>
        <p:spPr>
          <a:xfrm rot="2599845">
            <a:off x="5048628" y="299373"/>
            <a:ext cx="2772009" cy="20705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300192" y="2003617"/>
            <a:ext cx="3311669" cy="5781675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142258">
            <a:off x="4093945" y="3686754"/>
            <a:ext cx="2959140" cy="211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 rot="2358632">
            <a:off x="5390515" y="929642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Спасибо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09528">
            <a:off x="4168024" y="3924423"/>
            <a:ext cx="2907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за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внимание!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6331">
            <a:off x="905365" y="105149"/>
            <a:ext cx="1311054" cy="261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56941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152" y="548680"/>
            <a:ext cx="8352928" cy="15121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77079">
            <a:off x="3267577" y="-66227"/>
            <a:ext cx="3008598" cy="18751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41227" y="1134395"/>
            <a:ext cx="41687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</a:rPr>
              <a:t>Виды деятельности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02706" y="2100300"/>
            <a:ext cx="2260863" cy="20227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366757" y="4089459"/>
            <a:ext cx="2462213" cy="216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8898" y="4123056"/>
            <a:ext cx="2462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3569" y="2118703"/>
            <a:ext cx="2262187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67841" y="2152751"/>
            <a:ext cx="2262187" cy="192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905725">
            <a:off x="2575763" y="2423147"/>
            <a:ext cx="151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игровая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0814167">
            <a:off x="4670419" y="2461499"/>
            <a:ext cx="208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познавательная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793464">
            <a:off x="7095197" y="2504175"/>
            <a:ext cx="1721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продуктивная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1441" y="450165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исследовательская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1697">
            <a:off x="6166353" y="4495986"/>
            <a:ext cx="173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трудовая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956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692696"/>
            <a:ext cx="85689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prstClr val="black"/>
                </a:solidFill>
                <a:ea typeface="+mj-ea"/>
                <a:cs typeface="+mj-cs"/>
              </a:rPr>
              <a:t>Муниципальное бюджетное дошкольное образовательное учреждение</a:t>
            </a:r>
            <a:br>
              <a:rPr lang="ru-RU" sz="21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100" dirty="0">
                <a:solidFill>
                  <a:prstClr val="black"/>
                </a:solidFill>
                <a:ea typeface="+mj-ea"/>
                <a:cs typeface="+mj-cs"/>
              </a:rPr>
              <a:t>Центр развития ребёнка – детский сад «Солнышко»</a:t>
            </a:r>
            <a:br>
              <a:rPr lang="ru-RU" sz="21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100" dirty="0">
                <a:solidFill>
                  <a:prstClr val="black"/>
                </a:solidFill>
                <a:ea typeface="+mj-ea"/>
                <a:cs typeface="+mj-cs"/>
              </a:rPr>
              <a:t>г. Котовск Тамбовской области</a:t>
            </a:r>
            <a:r>
              <a:rPr lang="ru-RU" sz="19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1900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2031524"/>
            <a:ext cx="5112568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i="1" dirty="0">
                <a:solidFill>
                  <a:srgbClr val="000000"/>
                </a:solidFill>
              </a:rPr>
              <a:t>393190, Тамбовская область, </a:t>
            </a:r>
            <a:endParaRPr lang="ru-RU" sz="2400" i="1" dirty="0" smtClean="0">
              <a:solidFill>
                <a:srgbClr val="0000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i="1" dirty="0" smtClean="0">
                <a:solidFill>
                  <a:srgbClr val="000000"/>
                </a:solidFill>
              </a:rPr>
              <a:t>г. Котовск</a:t>
            </a:r>
            <a:r>
              <a:rPr lang="ru-RU" sz="2400" i="1" dirty="0">
                <a:solidFill>
                  <a:srgbClr val="000000"/>
                </a:solidFill>
              </a:rPr>
              <a:t>, </a:t>
            </a:r>
            <a:r>
              <a:rPr lang="ru-RU" sz="2400" i="1" dirty="0" smtClean="0">
                <a:solidFill>
                  <a:srgbClr val="000000"/>
                </a:solidFill>
              </a:rPr>
              <a:t>ул. Профсоюзная</a:t>
            </a:r>
            <a:r>
              <a:rPr lang="ru-RU" sz="2400" i="1" dirty="0">
                <a:solidFill>
                  <a:srgbClr val="000000"/>
                </a:solidFill>
              </a:rPr>
              <a:t>, 9,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i="1" dirty="0">
                <a:solidFill>
                  <a:srgbClr val="000000"/>
                </a:solidFill>
              </a:rPr>
              <a:t>тел.8-47541-4-37-08.</a:t>
            </a:r>
            <a:endParaRPr lang="ru-RU" sz="2400" dirty="0">
              <a:solidFill>
                <a:srgbClr val="0000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00"/>
                </a:solidFill>
              </a:rPr>
              <a:t>E</a:t>
            </a:r>
            <a:r>
              <a:rPr lang="ru-RU" sz="2400" dirty="0">
                <a:solidFill>
                  <a:srgbClr val="000000"/>
                </a:solidFill>
              </a:rPr>
              <a:t>-</a:t>
            </a:r>
            <a:r>
              <a:rPr lang="en-US" sz="2400" dirty="0">
                <a:solidFill>
                  <a:srgbClr val="000000"/>
                </a:solidFill>
              </a:rPr>
              <a:t>mail</a:t>
            </a:r>
            <a:r>
              <a:rPr lang="ru-RU" sz="2400" dirty="0">
                <a:solidFill>
                  <a:srgbClr val="000000"/>
                </a:solidFill>
              </a:rPr>
              <a:t>: </a:t>
            </a:r>
            <a:r>
              <a:rPr lang="ru-RU" sz="2400" dirty="0">
                <a:solidFill>
                  <a:srgbClr val="000000"/>
                </a:solidFill>
                <a:hlinkClick r:id="rId2"/>
              </a:rPr>
              <a:t>Crr-solnyshko@yandex.ru</a:t>
            </a:r>
            <a:endParaRPr lang="ru-RU" sz="2400" dirty="0">
              <a:solidFill>
                <a:srgbClr val="0000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dirty="0">
                <a:solidFill>
                  <a:srgbClr val="000000"/>
                </a:solidFill>
              </a:rPr>
              <a:t>http://kotovskcrr.68edu.ru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5716" y="4595935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Прохорова Надежда Анатольевна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91880" y="540283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Тел. 8-900-492-49-23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8117921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152" y="548680"/>
            <a:ext cx="8352928" cy="15121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77079">
            <a:off x="3267577" y="-66227"/>
            <a:ext cx="3008598" cy="18751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52736"/>
            <a:ext cx="44751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0663" y="1827668"/>
            <a:ext cx="7429807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6521" y="3292186"/>
            <a:ext cx="6373949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96222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 rot="235815">
            <a:off x="1547664" y="661338"/>
            <a:ext cx="3096344" cy="1296144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21417787">
            <a:off x="1980267" y="1031575"/>
            <a:ext cx="2231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Цель проекта: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45291" y="2785499"/>
            <a:ext cx="3096344" cy="1296144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Contrasting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 rot="816906">
            <a:off x="6343505" y="3225805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</a:rPr>
              <a:t>Задачи проекта:</a:t>
            </a:r>
            <a:endParaRPr lang="ru-RU" sz="2300" b="1" dirty="0">
              <a:solidFill>
                <a:schemeClr val="bg1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4399267" y="972796"/>
            <a:ext cx="936104" cy="579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508104" y="339914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Создать благоприятные условия для жизни зимующих птиц, помочь им пережить холодное время года.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Стрелка влево 14"/>
          <p:cNvSpPr/>
          <p:nvPr/>
        </p:nvSpPr>
        <p:spPr>
          <a:xfrm>
            <a:off x="5335371" y="2936694"/>
            <a:ext cx="913287" cy="5302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452816" y="2442667"/>
            <a:ext cx="3538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Способствовать расширению представлений дошкольников о зимующих и перелётных птицах, их образе жизни в холодное время года.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7" name="Стрелка влево 16"/>
          <p:cNvSpPr/>
          <p:nvPr/>
        </p:nvSpPr>
        <p:spPr>
          <a:xfrm rot="18320902">
            <a:off x="6047192" y="423851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131840" y="4869160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Содействовать формированию ответственного отношения к природе, пониманию роли человека в жизни птиц, его тесной взаимосвязи с окружающей средой.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2473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152" y="548680"/>
            <a:ext cx="8352928" cy="15121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77079">
            <a:off x="3267577" y="-66227"/>
            <a:ext cx="3008598" cy="18751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4234" y="980728"/>
            <a:ext cx="43227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3978" y="2108199"/>
            <a:ext cx="588327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9006" y="2986087"/>
            <a:ext cx="6303963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58022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152" y="548680"/>
            <a:ext cx="8352928" cy="15121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77079">
            <a:off x="3267577" y="-66227"/>
            <a:ext cx="3008598" cy="1875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1760" y="1124744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</a:rPr>
              <a:t>Этапы реализации проекта</a:t>
            </a:r>
            <a:endParaRPr lang="ru-RU" sz="3200" b="1" dirty="0">
              <a:solidFill>
                <a:srgbClr val="0066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14320">
            <a:off x="2948253" y="3799140"/>
            <a:ext cx="1657161" cy="2833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280716">
            <a:off x="2564626" y="5321690"/>
            <a:ext cx="2316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</a:rPr>
              <a:t>Подготовительный </a:t>
            </a:r>
            <a:r>
              <a:rPr lang="ru-RU" b="1" i="1" dirty="0" smtClean="0">
                <a:solidFill>
                  <a:schemeClr val="bg1"/>
                </a:solidFill>
              </a:rPr>
              <a:t>                 (ноябрь)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94864">
            <a:off x="5804746" y="2183868"/>
            <a:ext cx="3292475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20122401">
            <a:off x="6444095" y="3745892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Заключительный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(март)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418561" flipH="1">
            <a:off x="3446515" y="2143089"/>
            <a:ext cx="3170237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20376804">
            <a:off x="2945900" y="2689745"/>
            <a:ext cx="358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</a:rPr>
              <a:t>Основной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(декабрь – февраль)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48106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006600"/>
                </a:solidFill>
              </a:rPr>
              <a:t>Подготовительный этап</a:t>
            </a:r>
            <a:endParaRPr lang="ru-RU" sz="3200" b="1" u="sng" dirty="0">
              <a:solidFill>
                <a:srgbClr val="00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830" y="2217975"/>
            <a:ext cx="6408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b="1" dirty="0" smtClean="0"/>
              <a:t>Создание мини-музея «Пернатые Тамбовской области».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b="1" dirty="0" smtClean="0"/>
              <a:t>Слушание аудиозаписей голосов птиц.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b="1" dirty="0" smtClean="0"/>
              <a:t>Отгадывание загадок о птицах.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b="1" dirty="0" smtClean="0"/>
              <a:t>Чтение, обсуждение пословиц, примет, стихов, рассказов о наших пернатых друзьях.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b="1" dirty="0" smtClean="0"/>
              <a:t>Рассматривание иллюстраций, наглядно-дидактических пособий по теме.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b="1" dirty="0" smtClean="0"/>
              <a:t>Настольно-печатные, дидактические, подвижные, сюжетно-ролевые, театрализованные игры, объединённые общей темой «Зимующие птицы».</a:t>
            </a: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b="1" dirty="0">
                <a:solidFill>
                  <a:prstClr val="black"/>
                </a:solidFill>
              </a:rPr>
              <a:t>Совместное с детьми изготовление кормушек</a:t>
            </a:r>
            <a:r>
              <a:rPr lang="ru-RU" b="1" dirty="0" smtClean="0">
                <a:solidFill>
                  <a:prstClr val="black"/>
                </a:solidFill>
              </a:rPr>
              <a:t>.</a:t>
            </a: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b="1" dirty="0">
                <a:solidFill>
                  <a:prstClr val="black"/>
                </a:solidFill>
              </a:rPr>
              <a:t>Сбор корма для птиц</a:t>
            </a:r>
            <a:r>
              <a:rPr lang="ru-RU" b="1" dirty="0" smtClean="0">
                <a:solidFill>
                  <a:prstClr val="black"/>
                </a:solidFill>
              </a:rPr>
              <a:t>.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77710" y="1351707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itchFamily="2" charset="2"/>
              <a:buChar char="v"/>
            </a:pPr>
            <a:r>
              <a:rPr lang="ru-RU" b="1" dirty="0">
                <a:solidFill>
                  <a:prstClr val="black"/>
                </a:solidFill>
              </a:rPr>
              <a:t>Создание условий для возникновения у дошкольников интереса к данной практической деятельности.</a:t>
            </a: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ru-RU" b="1" dirty="0">
                <a:solidFill>
                  <a:prstClr val="black"/>
                </a:solidFill>
              </a:rPr>
              <a:t>Изучение научной, научно-популярной литературы по теме.</a:t>
            </a:r>
          </a:p>
        </p:txBody>
      </p:sp>
    </p:spTree>
    <p:extLst>
      <p:ext uri="{BB962C8B-B14F-4D97-AF65-F5344CB8AC3E}">
        <p14:creationId xmlns:p14="http://schemas.microsoft.com/office/powerpoint/2010/main" xmlns="" val="28994843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1518</Words>
  <Application>Microsoft Office PowerPoint</Application>
  <PresentationFormat>Экран (4:3)</PresentationFormat>
  <Paragraphs>170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  Муниципальное бюджетное дошкольное образовательное учреждение Центр развития ребёнка – детский сад «Солнышко» г. Котовск Тамбовской области </vt:lpstr>
      <vt:lpstr>Тип проекта</vt:lpstr>
      <vt:lpstr>Сроки реализации проекта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Центр развития ребёнка – детский сад «Солнышко»</dc:title>
  <dc:creator>Эльдорадо</dc:creator>
  <cp:lastModifiedBy>Пользователь Windows</cp:lastModifiedBy>
  <cp:revision>136</cp:revision>
  <dcterms:created xsi:type="dcterms:W3CDTF">2017-03-11T01:27:40Z</dcterms:created>
  <dcterms:modified xsi:type="dcterms:W3CDTF">2020-01-06T19:27:57Z</dcterms:modified>
</cp:coreProperties>
</file>